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1" r:id="rId3"/>
    <p:sldId id="333" r:id="rId4"/>
    <p:sldId id="284" r:id="rId5"/>
    <p:sldId id="315" r:id="rId6"/>
    <p:sldId id="321" r:id="rId7"/>
    <p:sldId id="316" r:id="rId8"/>
    <p:sldId id="323" r:id="rId9"/>
    <p:sldId id="317" r:id="rId10"/>
    <p:sldId id="322" r:id="rId11"/>
    <p:sldId id="287" r:id="rId12"/>
    <p:sldId id="324" r:id="rId13"/>
    <p:sldId id="288" r:id="rId14"/>
    <p:sldId id="325" r:id="rId15"/>
    <p:sldId id="326" r:id="rId16"/>
    <p:sldId id="327" r:id="rId17"/>
    <p:sldId id="318" r:id="rId18"/>
    <p:sldId id="328" r:id="rId19"/>
    <p:sldId id="329" r:id="rId20"/>
    <p:sldId id="330" r:id="rId21"/>
    <p:sldId id="302" r:id="rId22"/>
    <p:sldId id="283" r:id="rId23"/>
    <p:sldId id="296" r:id="rId24"/>
    <p:sldId id="334" r:id="rId25"/>
    <p:sldId id="335" r:id="rId26"/>
    <p:sldId id="278" r:id="rId27"/>
    <p:sldId id="279" r:id="rId28"/>
    <p:sldId id="280" r:id="rId29"/>
    <p:sldId id="337" r:id="rId30"/>
    <p:sldId id="293" r:id="rId31"/>
    <p:sldId id="294" r:id="rId32"/>
    <p:sldId id="303" r:id="rId33"/>
    <p:sldId id="336" r:id="rId34"/>
    <p:sldId id="304" r:id="rId35"/>
    <p:sldId id="289" r:id="rId36"/>
    <p:sldId id="338" r:id="rId37"/>
    <p:sldId id="301" r:id="rId38"/>
    <p:sldId id="305" r:id="rId39"/>
    <p:sldId id="339" r:id="rId40"/>
    <p:sldId id="340" r:id="rId41"/>
    <p:sldId id="341" r:id="rId42"/>
    <p:sldId id="342" r:id="rId43"/>
    <p:sldId id="290" r:id="rId44"/>
    <p:sldId id="291" r:id="rId45"/>
    <p:sldId id="281" r:id="rId46"/>
    <p:sldId id="282" r:id="rId47"/>
    <p:sldId id="306" r:id="rId48"/>
    <p:sldId id="297" r:id="rId49"/>
    <p:sldId id="307" r:id="rId50"/>
    <p:sldId id="308" r:id="rId51"/>
    <p:sldId id="309" r:id="rId52"/>
    <p:sldId id="313" r:id="rId53"/>
    <p:sldId id="314" r:id="rId54"/>
    <p:sldId id="298" r:id="rId55"/>
    <p:sldId id="285" r:id="rId56"/>
    <p:sldId id="286" r:id="rId57"/>
    <p:sldId id="292" r:id="rId58"/>
    <p:sldId id="343" r:id="rId59"/>
    <p:sldId id="344" r:id="rId60"/>
    <p:sldId id="299" r:id="rId61"/>
    <p:sldId id="345" r:id="rId62"/>
    <p:sldId id="346" r:id="rId63"/>
    <p:sldId id="300" r:id="rId64"/>
    <p:sldId id="347" r:id="rId65"/>
    <p:sldId id="348" r:id="rId66"/>
    <p:sldId id="310" r:id="rId67"/>
    <p:sldId id="349" r:id="rId68"/>
    <p:sldId id="350" r:id="rId69"/>
    <p:sldId id="311" r:id="rId70"/>
    <p:sldId id="351" r:id="rId71"/>
    <p:sldId id="352" r:id="rId72"/>
    <p:sldId id="353" r:id="rId73"/>
    <p:sldId id="312" r:id="rId74"/>
    <p:sldId id="276"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80946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93094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55353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68780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408731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21009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8154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47150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00438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380771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2018/9/16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167668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60DDD-4718-482C-A6B9-FCC1F2B6A5D8}" type="datetimeFigureOut">
              <a:rPr lang="zh-CN" altLang="en-US" smtClean="0"/>
              <a:t>2018/9/16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77305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t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t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t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99" y="627595"/>
            <a:ext cx="7071602" cy="5602810"/>
          </a:xfrm>
          <a:prstGeom prst="rect">
            <a:avLst/>
          </a:prstGeom>
        </p:spPr>
      </p:pic>
      <p:sp>
        <p:nvSpPr>
          <p:cNvPr id="2" name="标题 1"/>
          <p:cNvSpPr>
            <a:spLocks noGrp="1"/>
          </p:cNvSpPr>
          <p:nvPr>
            <p:ph type="ctrTitle"/>
          </p:nvPr>
        </p:nvSpPr>
        <p:spPr/>
        <p:txBody>
          <a:bodyPr>
            <a:normAutofit/>
          </a:bodyPr>
          <a:lstStyle/>
          <a:p>
            <a:r>
              <a:rPr lang="en-US" altLang="zh-CN" sz="9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endParaRPr lang="zh-CN" altLang="en-US" sz="9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53683" y="6003985"/>
            <a:ext cx="2122098" cy="646331"/>
          </a:xfrm>
          <a:prstGeom prst="rect">
            <a:avLst/>
          </a:prstGeom>
          <a:noFill/>
        </p:spPr>
        <p:txBody>
          <a:bodyPr wrap="square" rtlCol="0">
            <a:spAutoFit/>
          </a:bodyPr>
          <a:lstStyle/>
          <a:p>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燃油系统</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126083" y="6003985"/>
            <a:ext cx="3778370" cy="646331"/>
          </a:xfrm>
          <a:prstGeom prst="rect">
            <a:avLst/>
          </a:prstGeom>
          <a:noFill/>
        </p:spPr>
        <p:txBody>
          <a:bodyPr wrap="square" rtlCol="0">
            <a:spAutoFit/>
          </a:bodyPr>
          <a:lstStyle/>
          <a:p>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2018.9.16</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9780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852" y="0"/>
            <a:ext cx="9698224" cy="6858000"/>
          </a:xfrm>
          <a:prstGeom prst="rect">
            <a:avLst/>
          </a:prstGeom>
        </p:spPr>
      </p:pic>
      <p:sp>
        <p:nvSpPr>
          <p:cNvPr id="3" name="文本框 2"/>
          <p:cNvSpPr txBox="1"/>
          <p:nvPr/>
        </p:nvSpPr>
        <p:spPr>
          <a:xfrm>
            <a:off x="7732000" y="5636703"/>
            <a:ext cx="4261448" cy="923330"/>
          </a:xfrm>
          <a:prstGeom prst="rect">
            <a:avLst/>
          </a:prstGeom>
          <a:solidFill>
            <a:schemeClr val="bg2"/>
          </a:solidFill>
        </p:spPr>
        <p:txBody>
          <a:bodyPr wrap="square" rtlCol="0">
            <a:spAutoFit/>
          </a:bodyPr>
          <a:lstStyle/>
          <a:p>
            <a:pPr algn="ctr"/>
            <a:r>
              <a:rPr lang="en-US" altLang="zh-CN"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旁通路</a:t>
            </a:r>
          </a:p>
        </p:txBody>
      </p:sp>
      <p:sp>
        <p:nvSpPr>
          <p:cNvPr id="4" name="文本框 3"/>
          <p:cNvSpPr txBox="1"/>
          <p:nvPr/>
        </p:nvSpPr>
        <p:spPr>
          <a:xfrm>
            <a:off x="3620219" y="2248662"/>
            <a:ext cx="1483745" cy="369332"/>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旁通路</a:t>
            </a:r>
          </a:p>
        </p:txBody>
      </p:sp>
      <p:cxnSp>
        <p:nvCxnSpPr>
          <p:cNvPr id="6" name="直接箭头连接符 5"/>
          <p:cNvCxnSpPr/>
          <p:nvPr/>
        </p:nvCxnSpPr>
        <p:spPr>
          <a:xfrm>
            <a:off x="4356340" y="2631057"/>
            <a:ext cx="138022" cy="17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462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4582" y="0"/>
            <a:ext cx="9698224" cy="6858000"/>
          </a:xfrm>
          <a:prstGeom prst="rect">
            <a:avLst/>
          </a:prstGeom>
        </p:spPr>
      </p:pic>
      <p:sp>
        <p:nvSpPr>
          <p:cNvPr id="3" name="文本框 2"/>
          <p:cNvSpPr txBox="1"/>
          <p:nvPr/>
        </p:nvSpPr>
        <p:spPr>
          <a:xfrm>
            <a:off x="435434" y="1683728"/>
            <a:ext cx="3411947" cy="3970318"/>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飞机燃油系统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燃油泵组件（低压泵）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燃油泵组件（高压泵）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高压燃油，然后分成两路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一路高压燃油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自洗油滤（流出燃油泵组件）</a:t>
            </a:r>
            <a:r>
              <a:rPr lang="zh-CN"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服燃油加温器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HUM</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伺服燃油</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服系统</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二路高压燃</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流出</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油喷嘴油滤</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燃油总管</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523381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15458"/>
          <a:stretch/>
        </p:blipFill>
        <p:spPr>
          <a:xfrm>
            <a:off x="3877944" y="0"/>
            <a:ext cx="8199037" cy="6858000"/>
          </a:xfrm>
          <a:prstGeom prst="rect">
            <a:avLst/>
          </a:prstGeom>
        </p:spPr>
      </p:pic>
      <p:sp>
        <p:nvSpPr>
          <p:cNvPr id="3" name="文本框 2"/>
          <p:cNvSpPr txBox="1"/>
          <p:nvPr/>
        </p:nvSpPr>
        <p:spPr>
          <a:xfrm>
            <a:off x="513072" y="1726859"/>
            <a:ext cx="3989917" cy="3139321"/>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飞机燃油系统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燃油泵组件（低压泵）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燃油泵组件（高压泵）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高压燃油，然后分成两路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一路高压燃油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自洗油滤（流出燃油泵组件）</a:t>
            </a:r>
            <a:r>
              <a:rPr lang="zh-CN"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服燃油加温器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HUM</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伺服燃油</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服系统</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二路高压燃</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流出</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油喷嘴油滤</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燃油总管</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5705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4717"/>
          <a:stretch/>
        </p:blipFill>
        <p:spPr>
          <a:xfrm>
            <a:off x="431320" y="0"/>
            <a:ext cx="8270923" cy="6858000"/>
          </a:xfrm>
          <a:prstGeom prst="rect">
            <a:avLst/>
          </a:prstGeom>
        </p:spPr>
      </p:pic>
      <p:sp>
        <p:nvSpPr>
          <p:cNvPr id="3" name="文本框 2"/>
          <p:cNvSpPr txBox="1"/>
          <p:nvPr/>
        </p:nvSpPr>
        <p:spPr>
          <a:xfrm>
            <a:off x="7362445" y="2166808"/>
            <a:ext cx="4145193" cy="3139321"/>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飞机燃油系统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燃油泵组件（低压泵）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燃油泵组件（高压泵）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高压燃油，然后分成两路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一路高压燃油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自洗油滤（流出燃油泵组件）</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服燃油加温器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HUM</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伺服燃油</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服系统</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二路高压燃</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油喷嘴油滤</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燃油总管</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88234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5958" y="0"/>
            <a:ext cx="9698224" cy="6858000"/>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6770" t="7663" r="1731" b="6837"/>
          <a:stretch/>
        </p:blipFill>
        <p:spPr>
          <a:xfrm>
            <a:off x="129396" y="120770"/>
            <a:ext cx="4015123" cy="3588587"/>
          </a:xfrm>
          <a:prstGeom prst="rect">
            <a:avLst/>
          </a:prstGeom>
        </p:spPr>
      </p:pic>
      <p:sp>
        <p:nvSpPr>
          <p:cNvPr id="4" name="文本框 3"/>
          <p:cNvSpPr txBox="1"/>
          <p:nvPr/>
        </p:nvSpPr>
        <p:spPr>
          <a:xfrm>
            <a:off x="129396" y="4323412"/>
            <a:ext cx="5668229" cy="2308324"/>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飞机燃油系统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燃油泵组件（低压泵）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燃油泵组件（高压泵）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高压燃油，然后分成两路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一路高压燃油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自洗油滤（流出燃油泵组件）</a:t>
            </a:r>
            <a:r>
              <a:rPr lang="zh-CN"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服燃油加温器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HUM</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伺服燃油</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服系统</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二路高压燃</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流出</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油喷嘴油滤</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燃油总管</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086573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13412"/>
          <a:stretch/>
        </p:blipFill>
        <p:spPr>
          <a:xfrm>
            <a:off x="3437982" y="0"/>
            <a:ext cx="8397453" cy="6858000"/>
          </a:xfrm>
          <a:prstGeom prst="rect">
            <a:avLst/>
          </a:prstGeom>
        </p:spPr>
      </p:pic>
      <p:sp>
        <p:nvSpPr>
          <p:cNvPr id="3" name="文本框 2"/>
          <p:cNvSpPr txBox="1"/>
          <p:nvPr/>
        </p:nvSpPr>
        <p:spPr>
          <a:xfrm>
            <a:off x="418181" y="2166806"/>
            <a:ext cx="3774258" cy="3139321"/>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飞机燃油系统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燃油泵组件（低压泵）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燃油泵组件（高压泵）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高压燃油，然后分成两路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一路高压燃油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自洗油滤</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服燃油加温器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HUM</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伺服燃油</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服系统</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二路高压燃</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油喷嘴油滤</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燃油总管</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9962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16" y="0"/>
            <a:ext cx="9698224" cy="6858000"/>
          </a:xfrm>
          <a:prstGeom prst="rect">
            <a:avLst/>
          </a:prstGeom>
        </p:spPr>
      </p:pic>
      <p:sp>
        <p:nvSpPr>
          <p:cNvPr id="3" name="文本框 2"/>
          <p:cNvSpPr txBox="1"/>
          <p:nvPr/>
        </p:nvSpPr>
        <p:spPr>
          <a:xfrm>
            <a:off x="7716128" y="2822414"/>
            <a:ext cx="3774258" cy="3139321"/>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飞机燃油系统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燃油泵组件（低压泵）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燃油泵组件（高压泵）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高压燃油，然后分成两路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一路高压燃油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自洗油滤</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服燃油加温器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HUM</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伺服燃油</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服系统</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二路高压燃</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油喷嘴油滤</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燃油总管</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769537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4352" r="2654"/>
          <a:stretch/>
        </p:blipFill>
        <p:spPr>
          <a:xfrm>
            <a:off x="517583" y="138023"/>
            <a:ext cx="4860394" cy="6616460"/>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51780" r="8164" b="33225"/>
          <a:stretch/>
        </p:blipFill>
        <p:spPr>
          <a:xfrm>
            <a:off x="595224" y="4149305"/>
            <a:ext cx="2201337" cy="2536167"/>
          </a:xfrm>
          <a:prstGeom prst="rect">
            <a:avLst/>
          </a:prstGeom>
          <a:ln w="28575">
            <a:solidFill>
              <a:srgbClr val="FFC000"/>
            </a:solidFill>
          </a:ln>
        </p:spPr>
      </p:pic>
      <p:sp>
        <p:nvSpPr>
          <p:cNvPr id="5" name="下箭头 4"/>
          <p:cNvSpPr/>
          <p:nvPr/>
        </p:nvSpPr>
        <p:spPr>
          <a:xfrm rot="10073722">
            <a:off x="1195561" y="3998297"/>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rot="10073722">
            <a:off x="3485671" y="4087305"/>
            <a:ext cx="145943" cy="239139"/>
          </a:xfrm>
          <a:prstGeom prst="downArrow">
            <a:avLst>
              <a:gd name="adj1" fmla="val 50000"/>
              <a:gd name="adj2" fmla="val 6037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1086825">
            <a:off x="2377380" y="3295245"/>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3583730">
            <a:off x="2959764" y="2406724"/>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1286486">
            <a:off x="3289690" y="1466985"/>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257160" y="2808331"/>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8091" y="1227194"/>
            <a:ext cx="6213593" cy="4532597"/>
          </a:xfrm>
          <a:prstGeom prst="rect">
            <a:avLst/>
          </a:prstGeom>
        </p:spPr>
      </p:pic>
      <p:sp>
        <p:nvSpPr>
          <p:cNvPr id="13" name="下箭头 12"/>
          <p:cNvSpPr/>
          <p:nvPr/>
        </p:nvSpPr>
        <p:spPr>
          <a:xfrm rot="10800000">
            <a:off x="7208916" y="4011049"/>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rot="12788147">
            <a:off x="6924244" y="5266379"/>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0800000">
            <a:off x="7214774" y="2675797"/>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2463466">
            <a:off x="8711639" y="4599486"/>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rot="2463466">
            <a:off x="10557696" y="2559294"/>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rot="21109565">
            <a:off x="8665171" y="5432832"/>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flipH="1">
            <a:off x="9029946" y="819510"/>
            <a:ext cx="424606" cy="7984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779434" y="536414"/>
            <a:ext cx="1350235"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流量传感器</a:t>
            </a:r>
          </a:p>
        </p:txBody>
      </p:sp>
      <p:cxnSp>
        <p:nvCxnSpPr>
          <p:cNvPr id="22" name="直接箭头连接符 21"/>
          <p:cNvCxnSpPr/>
          <p:nvPr/>
        </p:nvCxnSpPr>
        <p:spPr>
          <a:xfrm flipH="1" flipV="1">
            <a:off x="9917366" y="3930351"/>
            <a:ext cx="701752" cy="6934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0129669" y="4715989"/>
            <a:ext cx="115333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喷嘴油滤</a:t>
            </a:r>
          </a:p>
        </p:txBody>
      </p:sp>
      <p:sp>
        <p:nvSpPr>
          <p:cNvPr id="25" name="文本框 24"/>
          <p:cNvSpPr txBox="1"/>
          <p:nvPr/>
        </p:nvSpPr>
        <p:spPr>
          <a:xfrm>
            <a:off x="8032765" y="5757845"/>
            <a:ext cx="160986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流向燃油喷嘴</a:t>
            </a:r>
          </a:p>
        </p:txBody>
      </p:sp>
      <p:sp>
        <p:nvSpPr>
          <p:cNvPr id="26" name="文本框 25"/>
          <p:cNvSpPr txBox="1"/>
          <p:nvPr/>
        </p:nvSpPr>
        <p:spPr>
          <a:xfrm>
            <a:off x="6140507" y="5757845"/>
            <a:ext cx="1317020"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来自</a:t>
            </a:r>
            <a:r>
              <a:rPr lang="en-US" altLang="zh-CN" dirty="0" smtClean="0">
                <a:latin typeface="方正超粗黑_GBK" panose="03000509000000000000" pitchFamily="65" charset="-122"/>
                <a:ea typeface="方正超粗黑_GBK" panose="03000509000000000000" pitchFamily="65" charset="-122"/>
              </a:rPr>
              <a:t>HMU</a:t>
            </a:r>
            <a:endParaRPr lang="zh-CN" altLang="en-US" dirty="0" smtClean="0">
              <a:latin typeface="方正超粗黑_GBK" panose="03000509000000000000" pitchFamily="65" charset="-122"/>
              <a:ea typeface="方正超粗黑_GBK" panose="03000509000000000000" pitchFamily="65" charset="-122"/>
            </a:endParaRPr>
          </a:p>
        </p:txBody>
      </p:sp>
      <p:sp>
        <p:nvSpPr>
          <p:cNvPr id="27" name="下箭头 26"/>
          <p:cNvSpPr/>
          <p:nvPr/>
        </p:nvSpPr>
        <p:spPr>
          <a:xfrm rot="392504">
            <a:off x="3734514" y="2466122"/>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17583" y="146650"/>
            <a:ext cx="2236163" cy="1477328"/>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流出</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喷嘴油滤</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燃油总管</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3627879" y="4992787"/>
            <a:ext cx="780219" cy="369332"/>
          </a:xfrm>
          <a:prstGeom prst="rect">
            <a:avLst/>
          </a:prstGeom>
          <a:noFill/>
          <a:ln>
            <a:noFill/>
          </a:ln>
        </p:spPr>
        <p:txBody>
          <a:bodyPr wrap="square" rtlCol="0">
            <a:spAutoFit/>
          </a:bodyPr>
          <a:lstStyle/>
          <a:p>
            <a:pPr algn="ctr"/>
            <a:r>
              <a:rPr lang="en-US" altLang="zh-CN" dirty="0" smtClean="0">
                <a:solidFill>
                  <a:srgbClr val="FFFF00"/>
                </a:solidFill>
                <a:latin typeface="方正超粗黑_GBK" panose="03000509000000000000" pitchFamily="65" charset="-122"/>
                <a:ea typeface="方正超粗黑_GBK" panose="03000509000000000000" pitchFamily="65" charset="-122"/>
              </a:rPr>
              <a:t>HMU</a:t>
            </a:r>
            <a:endParaRPr lang="zh-CN" altLang="en-US" dirty="0" smtClean="0">
              <a:solidFill>
                <a:srgbClr val="FFFF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98649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2" cstate="print">
            <a:extLst>
              <a:ext uri="{28A0092B-C50C-407E-A947-70E740481C1C}">
                <a14:useLocalDpi xmlns:a14="http://schemas.microsoft.com/office/drawing/2010/main" val="0"/>
              </a:ext>
            </a:extLst>
          </a:blip>
          <a:srcRect l="15680" t="9797" r="47519" b="13237"/>
          <a:stretch/>
        </p:blipFill>
        <p:spPr>
          <a:xfrm>
            <a:off x="6928592" y="700849"/>
            <a:ext cx="3701562" cy="5161085"/>
          </a:xfrm>
          <a:prstGeom prst="rect">
            <a:avLst/>
          </a:prstGeom>
          <a:ln w="28575">
            <a:solidFill>
              <a:srgbClr val="FFC000"/>
            </a:solidFill>
          </a:ln>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4352" r="2654"/>
          <a:stretch/>
        </p:blipFill>
        <p:spPr>
          <a:xfrm>
            <a:off x="517583" y="138023"/>
            <a:ext cx="4860394" cy="6616460"/>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51780" r="8164" b="33225"/>
          <a:stretch/>
        </p:blipFill>
        <p:spPr>
          <a:xfrm>
            <a:off x="595224" y="4149305"/>
            <a:ext cx="2201337" cy="2536167"/>
          </a:xfrm>
          <a:prstGeom prst="rect">
            <a:avLst/>
          </a:prstGeom>
          <a:ln w="28575">
            <a:solidFill>
              <a:srgbClr val="FFC000"/>
            </a:solidFill>
          </a:ln>
        </p:spPr>
      </p:pic>
      <p:sp>
        <p:nvSpPr>
          <p:cNvPr id="5" name="下箭头 4"/>
          <p:cNvSpPr/>
          <p:nvPr/>
        </p:nvSpPr>
        <p:spPr>
          <a:xfrm rot="10073722">
            <a:off x="1195561" y="3998297"/>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rot="10073722">
            <a:off x="3485671" y="4087305"/>
            <a:ext cx="145943" cy="239139"/>
          </a:xfrm>
          <a:prstGeom prst="downArrow">
            <a:avLst>
              <a:gd name="adj1" fmla="val 50000"/>
              <a:gd name="adj2" fmla="val 6037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1086825">
            <a:off x="2377380" y="3295245"/>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3583730">
            <a:off x="2959764" y="2406724"/>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1286486">
            <a:off x="3289690" y="1466985"/>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257160" y="2808331"/>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rot="16200000">
            <a:off x="5090335" y="3102905"/>
            <a:ext cx="345057" cy="619601"/>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17"/>
          <p:cNvSpPr/>
          <p:nvPr/>
        </p:nvSpPr>
        <p:spPr>
          <a:xfrm rot="15696524">
            <a:off x="8986554" y="1147114"/>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606143" y="3062857"/>
            <a:ext cx="889376"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到燃油总管</a:t>
            </a:r>
          </a:p>
        </p:txBody>
      </p:sp>
      <p:sp>
        <p:nvSpPr>
          <p:cNvPr id="27" name="下箭头 26"/>
          <p:cNvSpPr/>
          <p:nvPr/>
        </p:nvSpPr>
        <p:spPr>
          <a:xfrm rot="4897172">
            <a:off x="9625222" y="2301352"/>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rot="7041061">
            <a:off x="8073628" y="1863438"/>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9289264" y="256795"/>
            <a:ext cx="683028"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燃油总管</a:t>
            </a:r>
          </a:p>
        </p:txBody>
      </p:sp>
      <p:cxnSp>
        <p:nvCxnSpPr>
          <p:cNvPr id="7" name="直接箭头连接符 6"/>
          <p:cNvCxnSpPr>
            <a:stCxn id="29" idx="1"/>
          </p:cNvCxnSpPr>
          <p:nvPr/>
        </p:nvCxnSpPr>
        <p:spPr>
          <a:xfrm flipH="1">
            <a:off x="8643668" y="579961"/>
            <a:ext cx="645596" cy="39482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528879" y="1105403"/>
            <a:ext cx="905019" cy="26698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889722" y="797829"/>
            <a:ext cx="683028"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燃油喷嘴</a:t>
            </a:r>
          </a:p>
        </p:txBody>
      </p:sp>
    </p:spTree>
    <p:extLst>
      <p:ext uri="{BB962C8B-B14F-4D97-AF65-F5344CB8AC3E}">
        <p14:creationId xmlns:p14="http://schemas.microsoft.com/office/powerpoint/2010/main" val="1584017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1434751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发动机燃油和控制系统</a:t>
            </a:r>
          </a:p>
        </p:txBody>
      </p:sp>
      <p:sp>
        <p:nvSpPr>
          <p:cNvPr id="3" name="内容占位符 2"/>
          <p:cNvSpPr>
            <a:spLocks noGrp="1"/>
          </p:cNvSpPr>
          <p:nvPr>
            <p:ph idx="1"/>
          </p:nvPr>
        </p:nvSpPr>
        <p:spPr/>
        <p:txBody>
          <a:bodyPr/>
          <a:lstStyle/>
          <a:p>
            <a:r>
              <a:rPr lang="zh-CN" altLang="en-US" dirty="0" smtClean="0"/>
              <a:t>计</a:t>
            </a:r>
            <a:r>
              <a:rPr lang="zh-CN" altLang="en-US" dirty="0"/>
              <a:t>算产生指令推力的所必需的燃油</a:t>
            </a:r>
            <a:r>
              <a:rPr lang="zh-CN" altLang="en-US" dirty="0" smtClean="0"/>
              <a:t>量</a:t>
            </a:r>
            <a:endParaRPr lang="en-US" altLang="zh-CN" dirty="0" smtClean="0"/>
          </a:p>
          <a:p>
            <a:r>
              <a:rPr lang="zh-CN" altLang="en-US" dirty="0" smtClean="0"/>
              <a:t>计</a:t>
            </a:r>
            <a:r>
              <a:rPr lang="zh-CN" altLang="en-US" dirty="0"/>
              <a:t>量燃油并将其喷入燃烧</a:t>
            </a:r>
            <a:r>
              <a:rPr lang="zh-CN" altLang="en-US" dirty="0" smtClean="0"/>
              <a:t>室</a:t>
            </a:r>
            <a:endParaRPr lang="en-US" altLang="zh-CN" dirty="0" smtClean="0"/>
          </a:p>
          <a:p>
            <a:r>
              <a:rPr lang="zh-CN" altLang="en-US" dirty="0" smtClean="0"/>
              <a:t>输</a:t>
            </a:r>
            <a:r>
              <a:rPr lang="zh-CN" altLang="en-US" dirty="0"/>
              <a:t>送伺服燃油到发动机空气系统</a:t>
            </a:r>
            <a:r>
              <a:rPr lang="en-US" altLang="zh-CN" dirty="0"/>
              <a:t>, </a:t>
            </a:r>
            <a:r>
              <a:rPr lang="zh-CN" altLang="en-US" dirty="0"/>
              <a:t>确保发动机有效和稳定的运转</a:t>
            </a:r>
            <a:r>
              <a:rPr lang="zh-CN" altLang="en-US" dirty="0" smtClean="0"/>
              <a:t>。三</a:t>
            </a:r>
            <a:r>
              <a:rPr lang="zh-CN" altLang="en-US" dirty="0"/>
              <a:t>个子系统</a:t>
            </a:r>
            <a:r>
              <a:rPr lang="en-US" altLang="zh-CN" dirty="0"/>
              <a:t>: </a:t>
            </a:r>
            <a:endParaRPr lang="en-US" altLang="zh-CN" dirty="0" smtClean="0"/>
          </a:p>
          <a:p>
            <a:r>
              <a:rPr lang="zh-CN" altLang="en-US" dirty="0" smtClean="0"/>
              <a:t>（</a:t>
            </a:r>
            <a:r>
              <a:rPr lang="en-US" altLang="zh-CN" dirty="0" smtClean="0"/>
              <a:t>1</a:t>
            </a:r>
            <a:r>
              <a:rPr lang="zh-CN" altLang="en-US" dirty="0" smtClean="0"/>
              <a:t>）燃</a:t>
            </a:r>
            <a:r>
              <a:rPr lang="zh-CN" altLang="en-US" dirty="0"/>
              <a:t>油分配</a:t>
            </a:r>
            <a:r>
              <a:rPr lang="zh-CN" altLang="en-US" dirty="0" smtClean="0"/>
              <a:t>、</a:t>
            </a:r>
            <a:endParaRPr lang="en-US" altLang="zh-CN" dirty="0" smtClean="0"/>
          </a:p>
          <a:p>
            <a:r>
              <a:rPr lang="zh-CN" altLang="en-US" dirty="0" smtClean="0"/>
              <a:t>（</a:t>
            </a:r>
            <a:r>
              <a:rPr lang="en-US" altLang="zh-CN" dirty="0"/>
              <a:t>2</a:t>
            </a:r>
            <a:r>
              <a:rPr lang="zh-CN" altLang="en-US" dirty="0" smtClean="0"/>
              <a:t>）燃</a:t>
            </a:r>
            <a:r>
              <a:rPr lang="zh-CN" altLang="en-US" dirty="0"/>
              <a:t>油控</a:t>
            </a:r>
            <a:r>
              <a:rPr lang="zh-CN" altLang="en-US" dirty="0" smtClean="0"/>
              <a:t>制</a:t>
            </a:r>
            <a:endParaRPr lang="en-US" altLang="zh-CN" dirty="0" smtClean="0"/>
          </a:p>
          <a:p>
            <a:r>
              <a:rPr lang="zh-CN" altLang="en-US" dirty="0" smtClean="0"/>
              <a:t>（</a:t>
            </a:r>
            <a:r>
              <a:rPr lang="en-US" altLang="zh-CN" dirty="0" smtClean="0"/>
              <a:t>3</a:t>
            </a:r>
            <a:r>
              <a:rPr lang="zh-CN" altLang="en-US" dirty="0" smtClean="0"/>
              <a:t>）燃</a:t>
            </a:r>
            <a:r>
              <a:rPr lang="zh-CN" altLang="en-US" dirty="0"/>
              <a:t>油指示系统。</a:t>
            </a:r>
          </a:p>
        </p:txBody>
      </p:sp>
    </p:spTree>
    <p:extLst>
      <p:ext uri="{BB962C8B-B14F-4D97-AF65-F5344CB8AC3E}">
        <p14:creationId xmlns:p14="http://schemas.microsoft.com/office/powerpoint/2010/main" val="3960658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2948179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35355" y="0"/>
            <a:ext cx="10321290" cy="6858000"/>
          </a:xfrm>
          <a:prstGeom prst="rect">
            <a:avLst/>
          </a:prstGeom>
        </p:spPr>
      </p:pic>
      <p:sp>
        <p:nvSpPr>
          <p:cNvPr id="4" name="文本框 3"/>
          <p:cNvSpPr txBox="1"/>
          <p:nvPr/>
        </p:nvSpPr>
        <p:spPr>
          <a:xfrm>
            <a:off x="129394" y="6159261"/>
            <a:ext cx="2708696" cy="584775"/>
          </a:xfrm>
          <a:prstGeom prst="rect">
            <a:avLst/>
          </a:prstGeom>
          <a:solidFill>
            <a:schemeClr val="bg2"/>
          </a:solidFill>
        </p:spPr>
        <p:txBody>
          <a:bodyPr wrap="square" rtlCol="0">
            <a:spAutoFit/>
          </a:bodyPr>
          <a:lstStyle/>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燃油系统部件</a:t>
            </a:r>
          </a:p>
        </p:txBody>
      </p:sp>
    </p:spTree>
    <p:extLst>
      <p:ext uri="{BB962C8B-B14F-4D97-AF65-F5344CB8AC3E}">
        <p14:creationId xmlns:p14="http://schemas.microsoft.com/office/powerpoint/2010/main" val="1775212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2441973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2616736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852" y="0"/>
            <a:ext cx="9698224" cy="6858000"/>
          </a:xfrm>
          <a:prstGeom prst="rect">
            <a:avLst/>
          </a:prstGeom>
        </p:spPr>
      </p:pic>
      <p:sp>
        <p:nvSpPr>
          <p:cNvPr id="3" name="文本框 2"/>
          <p:cNvSpPr txBox="1"/>
          <p:nvPr/>
        </p:nvSpPr>
        <p:spPr>
          <a:xfrm>
            <a:off x="7732000" y="5636703"/>
            <a:ext cx="4261448"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a:t>
            </a:r>
          </a:p>
        </p:txBody>
      </p:sp>
      <p:sp>
        <p:nvSpPr>
          <p:cNvPr id="4" name="文本框 3"/>
          <p:cNvSpPr txBox="1"/>
          <p:nvPr/>
        </p:nvSpPr>
        <p:spPr>
          <a:xfrm>
            <a:off x="3620219" y="2248662"/>
            <a:ext cx="1483745" cy="369332"/>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旁通路</a:t>
            </a:r>
          </a:p>
        </p:txBody>
      </p:sp>
      <p:cxnSp>
        <p:nvCxnSpPr>
          <p:cNvPr id="6" name="直接箭头连接符 5"/>
          <p:cNvCxnSpPr/>
          <p:nvPr/>
        </p:nvCxnSpPr>
        <p:spPr>
          <a:xfrm>
            <a:off x="4356340" y="2631057"/>
            <a:ext cx="138022" cy="17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562491" y="2803585"/>
            <a:ext cx="4350588" cy="1477328"/>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燃油泵组件为发动机工作提供经过过滤的增压燃油</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油泵组件内包括</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压和高压</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释压阀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燃油滤</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自洗油滤</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781224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燃油泵主要有下列作</a:t>
            </a:r>
            <a:r>
              <a:rPr lang="zh-CN" altLang="en-US" dirty="0" smtClean="0"/>
              <a:t>用</a:t>
            </a:r>
            <a:endParaRPr lang="zh-CN" altLang="en-US" dirty="0"/>
          </a:p>
        </p:txBody>
      </p:sp>
      <p:sp>
        <p:nvSpPr>
          <p:cNvPr id="3" name="内容占位符 2"/>
          <p:cNvSpPr>
            <a:spLocks noGrp="1"/>
          </p:cNvSpPr>
          <p:nvPr>
            <p:ph idx="1"/>
          </p:nvPr>
        </p:nvSpPr>
        <p:spPr/>
        <p:txBody>
          <a:bodyPr/>
          <a:lstStyle/>
          <a:p>
            <a:r>
              <a:rPr lang="en-US" altLang="zh-CN" dirty="0" smtClean="0"/>
              <a:t>1</a:t>
            </a:r>
            <a:r>
              <a:rPr lang="en-US" altLang="zh-CN" dirty="0"/>
              <a:t>. </a:t>
            </a:r>
            <a:r>
              <a:rPr lang="zh-CN" altLang="en-US" dirty="0"/>
              <a:t>增加来自飞机燃油系统油箱的燃油压力，并输送增压燃油计量燃油和伺服燃油管路</a:t>
            </a:r>
          </a:p>
          <a:p>
            <a:r>
              <a:rPr lang="en-US" altLang="zh-CN" dirty="0"/>
              <a:t>2. </a:t>
            </a:r>
            <a:r>
              <a:rPr lang="zh-CN" altLang="en-US" dirty="0"/>
              <a:t>输送增压燃油到</a:t>
            </a:r>
            <a:r>
              <a:rPr lang="en-US" altLang="zh-CN" dirty="0"/>
              <a:t>IDG</a:t>
            </a:r>
            <a:r>
              <a:rPr lang="zh-CN" altLang="en-US" dirty="0"/>
              <a:t>滑油冷却器</a:t>
            </a:r>
          </a:p>
          <a:p>
            <a:r>
              <a:rPr lang="en-US" altLang="zh-CN" dirty="0"/>
              <a:t>3. </a:t>
            </a:r>
            <a:r>
              <a:rPr lang="zh-CN" altLang="en-US" dirty="0"/>
              <a:t>在输送燃油到燃油控制系统之前对燃油进行过滤</a:t>
            </a:r>
          </a:p>
          <a:p>
            <a:r>
              <a:rPr lang="en-US" altLang="zh-CN" dirty="0"/>
              <a:t>4. </a:t>
            </a:r>
            <a:r>
              <a:rPr lang="zh-CN" altLang="en-US" dirty="0"/>
              <a:t>驱动液压机械装置（</a:t>
            </a:r>
            <a:r>
              <a:rPr lang="en-US" altLang="zh-CN" dirty="0"/>
              <a:t>HMU</a:t>
            </a:r>
            <a:r>
              <a:rPr lang="zh-CN" altLang="en-US" dirty="0"/>
              <a:t>）</a:t>
            </a:r>
          </a:p>
          <a:p>
            <a:r>
              <a:rPr lang="zh-CN" altLang="en-US" dirty="0"/>
              <a:t>发动机燃油泵位于附件传动齿轮箱后安装面，发动机风扇机匣左侧。飞机燃油系统的供油管路，风扇机匣左侧，向下延伸到燃油泵进口。</a:t>
            </a:r>
          </a:p>
          <a:p>
            <a:endParaRPr lang="zh-CN" altLang="en-US" dirty="0"/>
          </a:p>
        </p:txBody>
      </p:sp>
    </p:spTree>
    <p:extLst>
      <p:ext uri="{BB962C8B-B14F-4D97-AF65-F5344CB8AC3E}">
        <p14:creationId xmlns:p14="http://schemas.microsoft.com/office/powerpoint/2010/main" val="271791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3736"/>
          <a:stretch/>
        </p:blipFill>
        <p:spPr>
          <a:xfrm>
            <a:off x="0" y="0"/>
            <a:ext cx="9335915" cy="6858000"/>
          </a:xfrm>
          <a:prstGeom prst="rect">
            <a:avLst/>
          </a:prstGeom>
        </p:spPr>
      </p:pic>
      <p:sp>
        <p:nvSpPr>
          <p:cNvPr id="3" name="文本框 2"/>
          <p:cNvSpPr txBox="1"/>
          <p:nvPr/>
        </p:nvSpPr>
        <p:spPr>
          <a:xfrm>
            <a:off x="8225657" y="1273878"/>
            <a:ext cx="3506268" cy="4247317"/>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泵</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是一个</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离心泵</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。此离心泵可在燃油进口压力较低和燃油在部分液态、部分气态的情况下工作。此泵的低出口压力使得热交换器负荷更轻且效率更高。</a:t>
            </a:r>
          </a:p>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是容积式</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齿轮泵</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压泵可产生高燃油压力，此燃油压力能提供强大的燃烧室燃油</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雾化喷流</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，而且可以提供伺服作动筒的</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作动压力</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发动机附件齿轮箱</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一个传动轴</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驱动燃油泵组件。燃油泵组件安装到附件齿轮箱</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后安装面，</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安装到燃油泵组件的后安装面。</a:t>
            </a:r>
          </a:p>
        </p:txBody>
      </p:sp>
    </p:spTree>
    <p:extLst>
      <p:ext uri="{BB962C8B-B14F-4D97-AF65-F5344CB8AC3E}">
        <p14:creationId xmlns:p14="http://schemas.microsoft.com/office/powerpoint/2010/main" val="3666625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8897"/>
          <a:stretch/>
        </p:blipFill>
        <p:spPr>
          <a:xfrm>
            <a:off x="0" y="0"/>
            <a:ext cx="8833866" cy="6858000"/>
          </a:xfrm>
          <a:prstGeom prst="rect">
            <a:avLst/>
          </a:prstGeom>
        </p:spPr>
      </p:pic>
      <p:sp>
        <p:nvSpPr>
          <p:cNvPr id="3" name="文本框 2"/>
          <p:cNvSpPr txBox="1"/>
          <p:nvPr/>
        </p:nvSpPr>
        <p:spPr>
          <a:xfrm>
            <a:off x="4852729" y="5793787"/>
            <a:ext cx="6335732" cy="923330"/>
          </a:xfrm>
          <a:prstGeom prst="rect">
            <a:avLst/>
          </a:prstGeom>
          <a:solidFill>
            <a:schemeClr val="bg2"/>
          </a:solidFill>
        </p:spPr>
        <p:txBody>
          <a:bodyPr wrap="square" rtlCol="0">
            <a:spAutoFit/>
          </a:bodyPr>
          <a:lstStyle/>
          <a:p>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压泵</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是容积式</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齿轮泵</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压泵可产生高燃油压力，此燃油压力能提供强大的燃烧室燃油</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雾化喷流</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，而且可以提供伺服作动筒的</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作动压力</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2849" r="15369" b="2516"/>
          <a:stretch/>
        </p:blipFill>
        <p:spPr>
          <a:xfrm>
            <a:off x="7496165" y="1190446"/>
            <a:ext cx="4419440" cy="4244195"/>
          </a:xfrm>
          <a:prstGeom prst="rect">
            <a:avLst/>
          </a:prstGeom>
        </p:spPr>
      </p:pic>
      <p:sp>
        <p:nvSpPr>
          <p:cNvPr id="5" name="文本框 4"/>
          <p:cNvSpPr txBox="1"/>
          <p:nvPr/>
        </p:nvSpPr>
        <p:spPr>
          <a:xfrm>
            <a:off x="7496165" y="1276710"/>
            <a:ext cx="901090" cy="369332"/>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泵</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111953" y="103517"/>
            <a:ext cx="2700258"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a:t>
            </a:r>
            <a:r>
              <a:rPr lang="zh-CN" altLang="en-US" sz="5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a:t>
            </a: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泵</a:t>
            </a:r>
            <a:endParaRPr lang="en-US" altLang="zh-CN" sz="5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8" name="直接箭头连接符 7"/>
          <p:cNvCxnSpPr/>
          <p:nvPr/>
        </p:nvCxnSpPr>
        <p:spPr>
          <a:xfrm>
            <a:off x="660716" y="2120495"/>
            <a:ext cx="184673" cy="58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11953" y="1751163"/>
            <a:ext cx="1097526" cy="369332"/>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主燃油滤</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H="1" flipV="1">
            <a:off x="2107187" y="5587553"/>
            <a:ext cx="319178" cy="206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426365" y="5690670"/>
            <a:ext cx="722277" cy="369332"/>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滤芯</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18853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11100"/>
          <a:stretch/>
        </p:blipFill>
        <p:spPr>
          <a:xfrm>
            <a:off x="3550131" y="0"/>
            <a:ext cx="8621734" cy="6858000"/>
          </a:xfrm>
          <a:prstGeom prst="rect">
            <a:avLst/>
          </a:prstGeom>
        </p:spPr>
      </p:pic>
      <p:sp>
        <p:nvSpPr>
          <p:cNvPr id="3" name="文本框 2"/>
          <p:cNvSpPr txBox="1"/>
          <p:nvPr/>
        </p:nvSpPr>
        <p:spPr>
          <a:xfrm>
            <a:off x="9471607" y="5753819"/>
            <a:ext cx="2700258"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a:t>
            </a:r>
            <a:r>
              <a:rPr lang="zh-CN" altLang="en-US" sz="5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a:t>
            </a: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泵</a:t>
            </a:r>
            <a:endParaRPr lang="en-US" altLang="zh-CN" sz="5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20344" y="281840"/>
            <a:ext cx="3074947" cy="2585323"/>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燃油泵驱动路径：</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轴</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花键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轮泵（高压泵</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动齿</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动齿</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燃油增</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压泵主动齿</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花</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压驱动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轴</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泵。</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压驱动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轴</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杆</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内部的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超速控制器的输入</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轴。</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6" name="直接箭头连接符 5"/>
          <p:cNvCxnSpPr/>
          <p:nvPr/>
        </p:nvCxnSpPr>
        <p:spPr>
          <a:xfrm>
            <a:off x="5598543" y="2268747"/>
            <a:ext cx="103517" cy="93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8773064" y="621102"/>
            <a:ext cx="612475" cy="465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264455" y="1899415"/>
            <a:ext cx="668176" cy="369332"/>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花键</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438976" y="281840"/>
            <a:ext cx="668176" cy="369332"/>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花键</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155276" y="5788325"/>
            <a:ext cx="3933645"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燃油泵驱动</a:t>
            </a:r>
            <a:endParaRPr lang="en-US" altLang="zh-CN"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57306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3736"/>
          <a:stretch/>
        </p:blipFill>
        <p:spPr>
          <a:xfrm>
            <a:off x="0" y="0"/>
            <a:ext cx="9335915" cy="6858000"/>
          </a:xfrm>
          <a:prstGeom prst="rect">
            <a:avLst/>
          </a:prstGeom>
        </p:spPr>
      </p:pic>
      <p:sp>
        <p:nvSpPr>
          <p:cNvPr id="3" name="文本框 2"/>
          <p:cNvSpPr txBox="1"/>
          <p:nvPr/>
        </p:nvSpPr>
        <p:spPr>
          <a:xfrm>
            <a:off x="8220974" y="135191"/>
            <a:ext cx="3786996" cy="5078313"/>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燃油泵驱动路径：</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轴</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花键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轮泵（高压泵</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动齿</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动齿</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燃油增</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压泵主动齿</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花</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压驱动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轴</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泵。</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压驱动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轴</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杆</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内部的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超速控制器的输入</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轴。</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燃油泵驱动系统在主驱动轴和低压泵叶轮驱动轴上各有一个</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剪切颈</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，可以保护</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免受燃油泵组件内产生过大扭矩的影响；确保即使低压泵完全失效时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的驱动操纵</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剪</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切颈的作</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）当燃油泵出现机械卡滞时，剪断主驱动轴以保护</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）当低压泵失效时能确保高压泵正常工作。</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7556740" y="5727932"/>
            <a:ext cx="4313208"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燃油泵驱动</a:t>
            </a:r>
            <a:endParaRPr lang="en-US" altLang="zh-CN"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721429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	</a:t>
            </a:r>
            <a:r>
              <a:rPr lang="zh-CN" altLang="en-US" dirty="0"/>
              <a:t>发动机燃油分配系统</a:t>
            </a:r>
          </a:p>
        </p:txBody>
      </p:sp>
      <p:sp>
        <p:nvSpPr>
          <p:cNvPr id="3" name="内容占位符 2"/>
          <p:cNvSpPr>
            <a:spLocks noGrp="1"/>
          </p:cNvSpPr>
          <p:nvPr>
            <p:ph idx="1"/>
          </p:nvPr>
        </p:nvSpPr>
        <p:spPr/>
        <p:txBody>
          <a:bodyPr/>
          <a:lstStyle/>
          <a:p>
            <a:r>
              <a:rPr lang="zh-CN" altLang="en-US" dirty="0"/>
              <a:t>燃油分配系统的主要作用是：</a:t>
            </a:r>
          </a:p>
          <a:p>
            <a:r>
              <a:rPr lang="en-US" altLang="zh-CN" dirty="0"/>
              <a:t>1. </a:t>
            </a:r>
            <a:r>
              <a:rPr lang="zh-CN" altLang="en-US" dirty="0"/>
              <a:t>向发动机燃烧室提供过滤和增压的燃油</a:t>
            </a:r>
          </a:p>
          <a:p>
            <a:r>
              <a:rPr lang="en-US" altLang="zh-CN" dirty="0"/>
              <a:t>2. </a:t>
            </a:r>
            <a:r>
              <a:rPr lang="zh-CN" altLang="en-US" dirty="0"/>
              <a:t>向燃油系统各伺服机构提供清洁无冰的增压燃油</a:t>
            </a:r>
          </a:p>
          <a:p>
            <a:r>
              <a:rPr lang="en-US" altLang="zh-CN" dirty="0"/>
              <a:t>3. </a:t>
            </a:r>
            <a:r>
              <a:rPr lang="zh-CN" altLang="en-US" dirty="0"/>
              <a:t>冷却发动机滑油和整体驱动发电机（</a:t>
            </a:r>
            <a:r>
              <a:rPr lang="en-US" altLang="zh-CN" dirty="0"/>
              <a:t>IDG</a:t>
            </a:r>
            <a:r>
              <a:rPr lang="zh-CN" altLang="en-US" dirty="0"/>
              <a:t>）滑油</a:t>
            </a:r>
          </a:p>
        </p:txBody>
      </p:sp>
    </p:spTree>
    <p:extLst>
      <p:ext uri="{BB962C8B-B14F-4D97-AF65-F5344CB8AC3E}">
        <p14:creationId xmlns:p14="http://schemas.microsoft.com/office/powerpoint/2010/main" val="380881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5822"/>
          <a:stretch/>
        </p:blipFill>
        <p:spPr>
          <a:xfrm>
            <a:off x="0" y="0"/>
            <a:ext cx="9133565" cy="6858000"/>
          </a:xfrm>
          <a:prstGeom prst="rect">
            <a:avLst/>
          </a:prstGeom>
        </p:spPr>
      </p:pic>
      <p:sp>
        <p:nvSpPr>
          <p:cNvPr id="3" name="文本框 2"/>
          <p:cNvSpPr txBox="1"/>
          <p:nvPr/>
        </p:nvSpPr>
        <p:spPr>
          <a:xfrm>
            <a:off x="8401938" y="897148"/>
            <a:ext cx="3675043" cy="3693319"/>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燃油泵壳体上包含下列燃油口</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盖：</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）主燃油滤旁通阀口盖</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）到热交换器出口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）从热交换器返回的燃油进口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）燃油滤放油口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）燃油压差电门口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）高压泵释压阀口盖</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）燃油进口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的出口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）伺服燃油加温器供油口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）低压泵接近口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）低压泵出口压力堵头</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）高压泵出口压力堵头</a:t>
            </a:r>
          </a:p>
        </p:txBody>
      </p:sp>
      <p:sp>
        <p:nvSpPr>
          <p:cNvPr id="4" name="文本框 3"/>
          <p:cNvSpPr txBox="1"/>
          <p:nvPr/>
        </p:nvSpPr>
        <p:spPr>
          <a:xfrm>
            <a:off x="1681961" y="400521"/>
            <a:ext cx="345247" cy="369332"/>
          </a:xfrm>
          <a:prstGeom prst="rect">
            <a:avLst/>
          </a:prstGeom>
          <a:solidFill>
            <a:srgbClr val="FFFF00"/>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96624" y="6111208"/>
            <a:ext cx="345247" cy="369332"/>
          </a:xfrm>
          <a:prstGeom prst="rect">
            <a:avLst/>
          </a:prstGeom>
          <a:solidFill>
            <a:srgbClr val="FFFF00"/>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flipV="1">
            <a:off x="741872" y="6111208"/>
            <a:ext cx="258792"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889659" y="527816"/>
            <a:ext cx="345247" cy="369332"/>
          </a:xfrm>
          <a:prstGeom prst="rect">
            <a:avLst/>
          </a:prstGeom>
          <a:solidFill>
            <a:srgbClr val="FFFF00"/>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9" name="直接箭头连接符 8"/>
          <p:cNvCxnSpPr/>
          <p:nvPr/>
        </p:nvCxnSpPr>
        <p:spPr>
          <a:xfrm>
            <a:off x="3234906" y="897148"/>
            <a:ext cx="543464" cy="366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41817" y="453882"/>
            <a:ext cx="345247" cy="369332"/>
          </a:xfrm>
          <a:prstGeom prst="rect">
            <a:avLst/>
          </a:prstGeom>
          <a:solidFill>
            <a:srgbClr val="FFFF00"/>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H="1" flipV="1">
            <a:off x="6413549" y="5360709"/>
            <a:ext cx="582474" cy="186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008772" y="5360709"/>
            <a:ext cx="530715" cy="369332"/>
          </a:xfrm>
          <a:prstGeom prst="rect">
            <a:avLst/>
          </a:prstGeom>
          <a:solidFill>
            <a:srgbClr val="FFFF00"/>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12</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6650776" y="2311023"/>
            <a:ext cx="345247" cy="369332"/>
          </a:xfrm>
          <a:prstGeom prst="rect">
            <a:avLst/>
          </a:prstGeom>
          <a:solidFill>
            <a:srgbClr val="FFFF00"/>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5671678" y="6189993"/>
            <a:ext cx="530715" cy="369332"/>
          </a:xfrm>
          <a:prstGeom prst="rect">
            <a:avLst/>
          </a:prstGeom>
          <a:solidFill>
            <a:srgbClr val="FFFF00"/>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7539487" y="4048084"/>
            <a:ext cx="345247" cy="369332"/>
          </a:xfrm>
          <a:prstGeom prst="rect">
            <a:avLst/>
          </a:prstGeom>
          <a:solidFill>
            <a:srgbClr val="FFFF00"/>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245625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0892"/>
          <a:stretch/>
        </p:blipFill>
        <p:spPr>
          <a:xfrm>
            <a:off x="0" y="0"/>
            <a:ext cx="8641859" cy="6858000"/>
          </a:xfrm>
          <a:prstGeom prst="rect">
            <a:avLst/>
          </a:prstGeom>
        </p:spPr>
      </p:pic>
      <p:sp>
        <p:nvSpPr>
          <p:cNvPr id="3" name="文本框 2"/>
          <p:cNvSpPr txBox="1"/>
          <p:nvPr/>
        </p:nvSpPr>
        <p:spPr>
          <a:xfrm>
            <a:off x="7565176" y="1095555"/>
            <a:ext cx="3675043" cy="3693319"/>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燃油泵壳体上包含下列燃油口</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盖：</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）主燃油滤旁通阀口盖</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）到热交换器出口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）从热交换器返回的燃油进口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）燃油滤放油口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）燃油压差电门口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）高压泵释压阀口盖</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）燃油进口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的出口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）伺服燃油加温器供油口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）低压泵接近口</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）低压泵出口压力堵头</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）高压泵出口压力堵头</a:t>
            </a:r>
          </a:p>
        </p:txBody>
      </p:sp>
      <p:sp>
        <p:nvSpPr>
          <p:cNvPr id="4" name="文本框 3"/>
          <p:cNvSpPr txBox="1"/>
          <p:nvPr/>
        </p:nvSpPr>
        <p:spPr>
          <a:xfrm>
            <a:off x="6029674" y="726223"/>
            <a:ext cx="345247" cy="369332"/>
          </a:xfrm>
          <a:prstGeom prst="rect">
            <a:avLst/>
          </a:prstGeom>
          <a:solidFill>
            <a:srgbClr val="FFFF00"/>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743674" y="70616"/>
            <a:ext cx="345247" cy="369332"/>
          </a:xfrm>
          <a:prstGeom prst="rect">
            <a:avLst/>
          </a:prstGeom>
          <a:solidFill>
            <a:srgbClr val="FFFF00"/>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607782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7881" y="446417"/>
            <a:ext cx="9817670" cy="5965167"/>
          </a:xfrm>
          <a:prstGeom prst="rect">
            <a:avLst/>
          </a:prstGeom>
        </p:spPr>
      </p:pic>
      <p:sp>
        <p:nvSpPr>
          <p:cNvPr id="5" name="文本框 4"/>
          <p:cNvSpPr txBox="1"/>
          <p:nvPr/>
        </p:nvSpPr>
        <p:spPr>
          <a:xfrm>
            <a:off x="7312325" y="5667554"/>
            <a:ext cx="4623759"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低压泵检查口</a:t>
            </a:r>
            <a:endParaRPr lang="en-US" altLang="zh-CN"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1190255" y="6131902"/>
            <a:ext cx="491896" cy="369332"/>
          </a:xfrm>
          <a:prstGeom prst="rect">
            <a:avLst/>
          </a:prstGeom>
          <a:solidFill>
            <a:srgbClr val="FFFF00"/>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5086716" y="1061867"/>
            <a:ext cx="2280249" cy="1477328"/>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排故程序</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要求，或</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怀疑轴断裂</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必须检查低压泵叶轮转动情况时，就必须要做低压泵叶轮检查。</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8571788" y="2545611"/>
            <a:ext cx="3364296" cy="3139321"/>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通过手摇曲柄座</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发动机高压转子（</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）。如果低压泵叶轮自由转动，并且叶轮表面没有可见的损伤，检查结果是正面的</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果低压泵叶轮</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不转动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，或存在</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损伤</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，则</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更换燃油泵</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。继续排故程序以确定是否还存在任何发动机损伤。更换燃油泵后，</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冷转发动机</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进行慢车泄漏检查和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FADEC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地面测试。</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733751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098" y="757428"/>
            <a:ext cx="7731389" cy="5343144"/>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33781" t="59476" r="51715" b="23410"/>
          <a:stretch/>
        </p:blipFill>
        <p:spPr>
          <a:xfrm>
            <a:off x="7470476" y="1682151"/>
            <a:ext cx="4284722" cy="3493699"/>
          </a:xfrm>
          <a:prstGeom prst="rect">
            <a:avLst/>
          </a:prstGeom>
          <a:ln w="28575">
            <a:solidFill>
              <a:schemeClr val="accent4"/>
            </a:solidFill>
          </a:ln>
        </p:spPr>
      </p:pic>
      <p:sp>
        <p:nvSpPr>
          <p:cNvPr id="6" name="椭圆 5"/>
          <p:cNvSpPr/>
          <p:nvPr/>
        </p:nvSpPr>
        <p:spPr>
          <a:xfrm>
            <a:off x="2889848" y="3838755"/>
            <a:ext cx="1026544" cy="1017917"/>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784121" y="5736566"/>
            <a:ext cx="4623759"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低压泵检查口</a:t>
            </a:r>
            <a:endParaRPr lang="en-US" altLang="zh-CN"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8632173" y="325850"/>
            <a:ext cx="2737442" cy="1200329"/>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排故程序</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要求，或</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怀疑轴断裂</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必须检查低压泵叶轮转动情况时，就必须要做低压泵叶轮检查。</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923100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1175950" y="0"/>
            <a:ext cx="10581968" cy="6858000"/>
          </a:xfrm>
          <a:prstGeom prst="rect">
            <a:avLst/>
          </a:prstGeom>
        </p:spPr>
      </p:pic>
      <p:cxnSp>
        <p:nvCxnSpPr>
          <p:cNvPr id="7" name="直接连接符 6"/>
          <p:cNvCxnSpPr/>
          <p:nvPr/>
        </p:nvCxnSpPr>
        <p:spPr>
          <a:xfrm flipV="1">
            <a:off x="7832783" y="1112807"/>
            <a:ext cx="34506" cy="1406106"/>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867289" y="1121432"/>
            <a:ext cx="3062377" cy="1"/>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806904" y="5667553"/>
            <a:ext cx="3122762"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938292" y="1104180"/>
            <a:ext cx="0" cy="1570008"/>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0938292" y="4097545"/>
            <a:ext cx="0" cy="1570008"/>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7798278" y="5132716"/>
            <a:ext cx="8626" cy="534837"/>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9106" y="3301963"/>
            <a:ext cx="2737442" cy="2585323"/>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检查燃油泵的</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机械状况</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。检查程序需要在放油口（低压级）和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PHP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口（高压级）安装压力表。安装压力表后，</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干冷转</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发动机至少达到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20%N2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测量</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两级之间的</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压力差</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必须在限制范围内。如果压力差超限，则更换燃油泵。</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6263" y="115908"/>
            <a:ext cx="6521570" cy="923330"/>
          </a:xfrm>
          <a:prstGeom prst="rect">
            <a:avLst/>
          </a:prstGeom>
          <a:solidFill>
            <a:schemeClr val="bg2"/>
          </a:solidFill>
        </p:spPr>
        <p:txBody>
          <a:bodyPr wrap="square" rtlCol="0">
            <a:spAutoFit/>
          </a:bodyPr>
          <a:lstStyle/>
          <a:p>
            <a:pPr algn="ctr"/>
            <a:r>
              <a:rPr lang="zh-CN" altLang="en-US" sz="5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检查燃油泵出口压力</a:t>
            </a:r>
            <a:endParaRPr lang="en-US" altLang="zh-CN"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994245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328" y="0"/>
            <a:ext cx="9698224" cy="6858000"/>
          </a:xfrm>
          <a:prstGeom prst="rect">
            <a:avLst/>
          </a:prstGeom>
        </p:spPr>
      </p:pic>
      <p:sp>
        <p:nvSpPr>
          <p:cNvPr id="3" name="文本框 2"/>
          <p:cNvSpPr txBox="1"/>
          <p:nvPr/>
        </p:nvSpPr>
        <p:spPr>
          <a:xfrm>
            <a:off x="8693596" y="153321"/>
            <a:ext cx="3253989" cy="4524315"/>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高压泵释压阀与高压泵并联安装，释压阀包括：释压阀壳体，释压阀滑阀，弹簧和调节帽。</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当高压泵进出口压力差达到</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1110</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1150 </a:t>
            </a:r>
            <a:r>
              <a:rPr lang="en-US" altLang="zh-CN" dirty="0" err="1">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psid</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时，释压阀</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。当泵进出口压力差达到</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1070</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1090 </a:t>
            </a:r>
            <a:r>
              <a:rPr lang="en-US" altLang="zh-CN" dirty="0" err="1">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psid</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时释压阀</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关闭</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释</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压阀壳体通过螺纹连接到燃油泵壳体内部。释压阀滑阀在弹簧力和燃油滤出口压力作用下与壳体接触。在滑阀的另一侧，高压泵出口压力作用在滑阀的这一端</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释压阀打开时，高压泵出口燃油流回到泵的进口</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p:txBody>
      </p:sp>
    </p:spTree>
    <p:extLst>
      <p:ext uri="{BB962C8B-B14F-4D97-AF65-F5344CB8AC3E}">
        <p14:creationId xmlns:p14="http://schemas.microsoft.com/office/powerpoint/2010/main" val="3084172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852" y="0"/>
            <a:ext cx="9698224" cy="6858000"/>
          </a:xfrm>
          <a:prstGeom prst="rect">
            <a:avLst/>
          </a:prstGeom>
        </p:spPr>
      </p:pic>
      <p:sp>
        <p:nvSpPr>
          <p:cNvPr id="3" name="文本框 2"/>
          <p:cNvSpPr txBox="1"/>
          <p:nvPr/>
        </p:nvSpPr>
        <p:spPr>
          <a:xfrm>
            <a:off x="7470475" y="5636703"/>
            <a:ext cx="4522973"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高压泵释压阀</a:t>
            </a:r>
            <a:endPar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3620219" y="2248662"/>
            <a:ext cx="1483745" cy="369332"/>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旁通路</a:t>
            </a:r>
          </a:p>
        </p:txBody>
      </p:sp>
      <p:cxnSp>
        <p:nvCxnSpPr>
          <p:cNvPr id="6" name="直接箭头连接符 5"/>
          <p:cNvCxnSpPr/>
          <p:nvPr/>
        </p:nvCxnSpPr>
        <p:spPr>
          <a:xfrm>
            <a:off x="4356340" y="2631057"/>
            <a:ext cx="138022" cy="17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037989" y="2476414"/>
            <a:ext cx="3253989" cy="2862322"/>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高压泵释压阀与高压泵</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并联</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安装，释压阀包括：释压阀壳体，释压阀滑阀，弹簧和调节帽。</a:t>
            </a: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高压泵进出口压力差达到</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1110</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1150 </a:t>
            </a:r>
            <a:r>
              <a:rPr lang="en-US" altLang="zh-CN" dirty="0" err="1">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psid</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时，释压阀</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。当泵进出口压力差达到</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1070</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1090 </a:t>
            </a:r>
            <a:r>
              <a:rPr lang="en-US" altLang="zh-CN" dirty="0" err="1">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psid</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时释压阀</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关闭</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释压阀打开时，高压泵出口燃油流回到泵的进口</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p:txBody>
      </p:sp>
    </p:spTree>
    <p:extLst>
      <p:ext uri="{BB962C8B-B14F-4D97-AF65-F5344CB8AC3E}">
        <p14:creationId xmlns:p14="http://schemas.microsoft.com/office/powerpoint/2010/main" val="197037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4578" y="0"/>
            <a:ext cx="9698224" cy="6858000"/>
          </a:xfrm>
          <a:prstGeom prst="rect">
            <a:avLst/>
          </a:prstGeom>
        </p:spPr>
      </p:pic>
      <p:sp>
        <p:nvSpPr>
          <p:cNvPr id="3" name="文本框 2"/>
          <p:cNvSpPr txBox="1"/>
          <p:nvPr/>
        </p:nvSpPr>
        <p:spPr>
          <a:xfrm>
            <a:off x="203090" y="859809"/>
            <a:ext cx="3325113" cy="2862322"/>
          </a:xfrm>
          <a:prstGeom prst="rect">
            <a:avLst/>
          </a:prstGeom>
          <a:solidFill>
            <a:schemeClr val="bg2"/>
          </a:solidFill>
        </p:spPr>
        <p:txBody>
          <a:bodyPr wrap="square" rtlCol="0">
            <a:spAutoFit/>
          </a:bodyPr>
          <a:lstStyle/>
          <a:p>
            <a:r>
              <a:rPr lang="zh-CN"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自洗油滤</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位于高压燃油泵出口管路，它可以过滤残留在直接通向伺服燃油加温器燃油中的杂质</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自</a:t>
            </a:r>
            <a:r>
              <a:rPr lang="zh-CN"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洗油滤过滤的杂质随主燃油流供向</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，主燃油流可对油滤进行清洁，称为自洗油滤。自洗油滤过滤的杂质最终随计量燃油供往燃烧室燃烧。自洗油滤的过滤精度为</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m</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03090" y="4224111"/>
            <a:ext cx="2652253" cy="1754326"/>
          </a:xfrm>
          <a:prstGeom prst="rect">
            <a:avLst/>
          </a:prstGeom>
          <a:solidFill>
            <a:schemeClr val="bg2"/>
          </a:solidFill>
        </p:spPr>
        <p:txBody>
          <a:bodyPr wrap="square" rtlCol="0">
            <a:spAutoFit/>
          </a:bodyPr>
          <a:lstStyle/>
          <a:p>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伺服自洗油滤不是一个航线可更换件</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(LRU)</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生产厂家认证的维修单位必须打开燃油泵组件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以便检查或拆卸和更换自洗油滤。</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23142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1203" y="0"/>
            <a:ext cx="10051798" cy="6858000"/>
          </a:xfrm>
          <a:prstGeom prst="rect">
            <a:avLst/>
          </a:prstGeom>
        </p:spPr>
      </p:pic>
      <p:sp>
        <p:nvSpPr>
          <p:cNvPr id="3" name="文本框 2"/>
          <p:cNvSpPr txBox="1"/>
          <p:nvPr/>
        </p:nvSpPr>
        <p:spPr>
          <a:xfrm>
            <a:off x="9703973" y="1998166"/>
            <a:ext cx="2227107" cy="1477328"/>
          </a:xfrm>
          <a:prstGeom prst="rect">
            <a:avLst/>
          </a:prstGeom>
          <a:solidFill>
            <a:schemeClr val="bg2"/>
          </a:solidFill>
        </p:spPr>
        <p:txBody>
          <a:bodyPr wrap="square" rtlCol="0">
            <a:spAutoFit/>
          </a:bodyPr>
          <a:lstStyle/>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油从外向内流过滤芯</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，过滤的杂质保存在滤芯外部。主燃油滤的过滤精度为</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38</a:t>
            </a:r>
            <a:r>
              <a:rPr lang="el-GR"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μ</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9575325" y="121920"/>
            <a:ext cx="2484405" cy="1754326"/>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主燃油滤保护下游管路使其不受燃油中污染物颗粒的影响。主燃油滤包括：滤芯和旁通</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阀、油滤盖。</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滤芯安装于燃油滤壳体内</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8712679" y="5636703"/>
            <a:ext cx="3280769"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主燃油滤</a:t>
            </a:r>
            <a:endPar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071976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852" y="0"/>
            <a:ext cx="9698224" cy="6858000"/>
          </a:xfrm>
          <a:prstGeom prst="rect">
            <a:avLst/>
          </a:prstGeom>
        </p:spPr>
      </p:pic>
      <p:sp>
        <p:nvSpPr>
          <p:cNvPr id="3" name="文本框 2"/>
          <p:cNvSpPr txBox="1"/>
          <p:nvPr/>
        </p:nvSpPr>
        <p:spPr>
          <a:xfrm>
            <a:off x="8419381" y="5636703"/>
            <a:ext cx="3574067"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主燃油滤</a:t>
            </a:r>
            <a:endPar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3620219" y="2248662"/>
            <a:ext cx="1483745" cy="369332"/>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旁通路</a:t>
            </a:r>
          </a:p>
        </p:txBody>
      </p:sp>
      <p:cxnSp>
        <p:nvCxnSpPr>
          <p:cNvPr id="6" name="直接箭头连接符 5"/>
          <p:cNvCxnSpPr/>
          <p:nvPr/>
        </p:nvCxnSpPr>
        <p:spPr>
          <a:xfrm>
            <a:off x="4356340" y="2631057"/>
            <a:ext cx="138022" cy="17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8037989" y="2476414"/>
            <a:ext cx="3253989" cy="2031325"/>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主燃油滤保护下游管路使其不受燃油中污染物颗粒的影响。主燃油滤包括：滤芯和旁通</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阀，油滤盖。</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滤芯安装于燃油滤壳体内。燃油从外向内流过滤芯，过滤的杂质保存在滤芯外部。主燃油滤的过滤精度为</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38</a:t>
            </a:r>
            <a:r>
              <a:rPr lang="el-GR"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μ</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p:txBody>
      </p:sp>
    </p:spTree>
    <p:extLst>
      <p:ext uri="{BB962C8B-B14F-4D97-AF65-F5344CB8AC3E}">
        <p14:creationId xmlns:p14="http://schemas.microsoft.com/office/powerpoint/2010/main" val="2142790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087" y="0"/>
            <a:ext cx="9698224" cy="6858000"/>
          </a:xfrm>
          <a:prstGeom prst="rect">
            <a:avLst/>
          </a:prstGeom>
        </p:spPr>
      </p:pic>
      <p:sp>
        <p:nvSpPr>
          <p:cNvPr id="3" name="文本框 2"/>
          <p:cNvSpPr txBox="1"/>
          <p:nvPr/>
        </p:nvSpPr>
        <p:spPr>
          <a:xfrm>
            <a:off x="7233048" y="2753403"/>
            <a:ext cx="4766295" cy="2308324"/>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飞机燃油系统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燃油泵组件（低压泵）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燃油泵组件（高压泵）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高压燃油，然后分成两路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一路高压燃油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自洗油滤</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服燃油加温器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HUM</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伺服燃油</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服系统</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二路高压燃</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油喷嘴油滤</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燃油总管</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5" name="直接箭头连接符 4"/>
          <p:cNvCxnSpPr/>
          <p:nvPr/>
        </p:nvCxnSpPr>
        <p:spPr>
          <a:xfrm flipH="1">
            <a:off x="4399472" y="2475781"/>
            <a:ext cx="241539" cy="346633"/>
          </a:xfrm>
          <a:prstGeom prst="straightConnector1">
            <a:avLst/>
          </a:prstGeom>
          <a:ln w="95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111931" y="2271138"/>
            <a:ext cx="871268" cy="369332"/>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旁通路</a:t>
            </a:r>
          </a:p>
        </p:txBody>
      </p:sp>
      <p:cxnSp>
        <p:nvCxnSpPr>
          <p:cNvPr id="8" name="直接箭头连接符 7"/>
          <p:cNvCxnSpPr/>
          <p:nvPr/>
        </p:nvCxnSpPr>
        <p:spPr>
          <a:xfrm>
            <a:off x="5270740" y="2113472"/>
            <a:ext cx="94892" cy="504299"/>
          </a:xfrm>
          <a:prstGeom prst="straightConnector1">
            <a:avLst/>
          </a:prstGeom>
          <a:ln w="95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767539" y="1831190"/>
            <a:ext cx="871268" cy="369332"/>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旁通阀</a:t>
            </a:r>
          </a:p>
        </p:txBody>
      </p:sp>
    </p:spTree>
    <p:extLst>
      <p:ext uri="{BB962C8B-B14F-4D97-AF65-F5344CB8AC3E}">
        <p14:creationId xmlns:p14="http://schemas.microsoft.com/office/powerpoint/2010/main" val="3012979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6723" r="14214"/>
          <a:stretch/>
        </p:blipFill>
        <p:spPr>
          <a:xfrm>
            <a:off x="2250427" y="0"/>
            <a:ext cx="9941573" cy="6858000"/>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8726" t="10042" r="37689" b="33290"/>
          <a:stretch/>
        </p:blipFill>
        <p:spPr>
          <a:xfrm>
            <a:off x="120770" y="2643996"/>
            <a:ext cx="3502755" cy="4084607"/>
          </a:xfrm>
          <a:prstGeom prst="rect">
            <a:avLst/>
          </a:prstGeom>
        </p:spPr>
      </p:pic>
      <p:sp>
        <p:nvSpPr>
          <p:cNvPr id="6" name="文本框 5"/>
          <p:cNvSpPr txBox="1"/>
          <p:nvPr/>
        </p:nvSpPr>
        <p:spPr>
          <a:xfrm>
            <a:off x="2786332" y="107171"/>
            <a:ext cx="3574067"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主燃油滤</a:t>
            </a:r>
            <a:endPar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8" name="直接箭头连接符 7"/>
          <p:cNvCxnSpPr/>
          <p:nvPr/>
        </p:nvCxnSpPr>
        <p:spPr>
          <a:xfrm flipH="1">
            <a:off x="3053751" y="3429000"/>
            <a:ext cx="2518913" cy="97909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658264" y="1457864"/>
            <a:ext cx="1702136" cy="86893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20770" y="1108495"/>
            <a:ext cx="4537494" cy="1200329"/>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如果杂</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质开始堵塞油滤，燃油泵壳体上安装的</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压差电门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可以将主燃油滤的堵塞情况传送到飞机监控系统，使</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P5-2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燃油控制组件上的</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FILTER BYPASS</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（油滤旁通）灯</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亮。</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869661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6723" r="14214"/>
          <a:stretch/>
        </p:blipFill>
        <p:spPr>
          <a:xfrm>
            <a:off x="2250427" y="0"/>
            <a:ext cx="9941573" cy="6858000"/>
          </a:xfrm>
          <a:prstGeom prst="rect">
            <a:avLst/>
          </a:prstGeom>
        </p:spPr>
      </p:pic>
      <p:sp>
        <p:nvSpPr>
          <p:cNvPr id="6" name="文本框 5"/>
          <p:cNvSpPr txBox="1"/>
          <p:nvPr/>
        </p:nvSpPr>
        <p:spPr>
          <a:xfrm>
            <a:off x="207038" y="98545"/>
            <a:ext cx="6092980" cy="923330"/>
          </a:xfrm>
          <a:prstGeom prst="rect">
            <a:avLst/>
          </a:prstGeom>
          <a:solidFill>
            <a:schemeClr val="bg2"/>
          </a:solidFill>
        </p:spPr>
        <p:txBody>
          <a:bodyPr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主燃油滤堵塞指示</a:t>
            </a:r>
            <a:endPar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9" name="直接箭头连接符 8"/>
          <p:cNvCxnSpPr/>
          <p:nvPr/>
        </p:nvCxnSpPr>
        <p:spPr>
          <a:xfrm>
            <a:off x="4658264" y="1457864"/>
            <a:ext cx="1702136" cy="86893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20770" y="1108495"/>
            <a:ext cx="4537494" cy="1200329"/>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如果杂</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质开始堵塞油滤，燃油泵壳体上安装的</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压差电门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可以将主燃油滤的堵塞情况传送到飞机监控系统，使</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P5-2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燃油控制组件上的</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FILTER BYPASS</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（油滤旁通）灯</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亮。</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3"/>
          <a:stretch>
            <a:fillRect/>
          </a:stretch>
        </p:blipFill>
        <p:spPr>
          <a:xfrm>
            <a:off x="120770" y="2754160"/>
            <a:ext cx="5257979" cy="3422353"/>
          </a:xfrm>
          <a:prstGeom prst="rect">
            <a:avLst/>
          </a:prstGeom>
        </p:spPr>
      </p:pic>
      <p:sp>
        <p:nvSpPr>
          <p:cNvPr id="3" name="矩形 2"/>
          <p:cNvSpPr/>
          <p:nvPr/>
        </p:nvSpPr>
        <p:spPr>
          <a:xfrm>
            <a:off x="500332" y="5296619"/>
            <a:ext cx="1086928" cy="5520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24209" y="5296619"/>
            <a:ext cx="1086928" cy="55209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389517" y="6176513"/>
            <a:ext cx="854015" cy="369332"/>
          </a:xfrm>
          <a:prstGeom prst="rect">
            <a:avLst/>
          </a:prstGeom>
          <a:solidFill>
            <a:schemeClr val="bg2"/>
          </a:solidFill>
        </p:spPr>
        <p:txBody>
          <a:bodyPr wrap="square" rtlCol="0">
            <a:spAutoFit/>
          </a:bodyPr>
          <a:lstStyle/>
          <a:p>
            <a:pPr algn="ct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P5-2</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74584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燃油滤的拆装检</a:t>
            </a:r>
            <a:r>
              <a:rPr lang="zh-CN" altLang="en-US" dirty="0" smtClean="0"/>
              <a:t>查</a:t>
            </a:r>
            <a:endParaRPr lang="zh-CN" altLang="en-US" dirty="0"/>
          </a:p>
        </p:txBody>
      </p:sp>
      <p:sp>
        <p:nvSpPr>
          <p:cNvPr id="3" name="内容占位符 2"/>
          <p:cNvSpPr>
            <a:spLocks noGrp="1"/>
          </p:cNvSpPr>
          <p:nvPr>
            <p:ph idx="1"/>
          </p:nvPr>
        </p:nvSpPr>
        <p:spPr/>
        <p:txBody>
          <a:bodyPr/>
          <a:lstStyle/>
          <a:p>
            <a:r>
              <a:rPr lang="zh-CN" altLang="en-US" dirty="0" smtClean="0"/>
              <a:t>主</a:t>
            </a:r>
            <a:r>
              <a:rPr lang="zh-CN" altLang="en-US" dirty="0"/>
              <a:t>燃油滤滤芯是一个航线可更换件（</a:t>
            </a:r>
            <a:r>
              <a:rPr lang="en-US" altLang="zh-CN" dirty="0"/>
              <a:t>LRU</a:t>
            </a:r>
            <a:r>
              <a:rPr lang="zh-CN" altLang="en-US" dirty="0" smtClean="0"/>
              <a:t>）。</a:t>
            </a:r>
            <a:endParaRPr lang="en-US" altLang="zh-CN" dirty="0" smtClean="0"/>
          </a:p>
          <a:p>
            <a:r>
              <a:rPr lang="zh-CN" altLang="en-US" dirty="0" smtClean="0"/>
              <a:t>为</a:t>
            </a:r>
            <a:r>
              <a:rPr lang="zh-CN" altLang="en-US" dirty="0"/>
              <a:t>拆卸并更换滤芯，先拆卸放油堵头，将燃油从油滤壳体中排出，然后拆卸固定油滤盖的六个螺栓，并拆下滤盖和滤芯</a:t>
            </a:r>
            <a:r>
              <a:rPr lang="zh-CN" altLang="en-US" dirty="0" smtClean="0"/>
              <a:t>。</a:t>
            </a:r>
            <a:endParaRPr lang="zh-CN" altLang="en-US" dirty="0"/>
          </a:p>
          <a:p>
            <a:r>
              <a:rPr lang="zh-CN" altLang="en-US" dirty="0"/>
              <a:t>在发生任何油滤旁通指示或在油滤盖底部发现大量杂质之后，必须拆除油滤进行目视检查。这种检查有助于确定污染物是来自飞机</a:t>
            </a:r>
            <a:r>
              <a:rPr lang="zh-CN" altLang="en-US" dirty="0" smtClean="0"/>
              <a:t>或来</a:t>
            </a:r>
            <a:r>
              <a:rPr lang="zh-CN" altLang="en-US" dirty="0"/>
              <a:t>自发动机燃油系统</a:t>
            </a:r>
            <a:r>
              <a:rPr lang="zh-CN" altLang="en-US" dirty="0" smtClean="0"/>
              <a:t>。</a:t>
            </a:r>
            <a:endParaRPr lang="en-US" altLang="zh-CN" dirty="0" smtClean="0"/>
          </a:p>
          <a:p>
            <a:r>
              <a:rPr lang="zh-CN" altLang="en-US" dirty="0" smtClean="0"/>
              <a:t>重</a:t>
            </a:r>
            <a:r>
              <a:rPr lang="zh-CN" altLang="en-US" dirty="0"/>
              <a:t>新安装燃油滤盖时，要注意遵循安装程序。</a:t>
            </a:r>
            <a:r>
              <a:rPr lang="zh-CN" altLang="en-US" b="1" dirty="0">
                <a:solidFill>
                  <a:srgbClr val="C00000"/>
                </a:solidFill>
              </a:rPr>
              <a:t>湿冷转</a:t>
            </a:r>
            <a:r>
              <a:rPr lang="zh-CN" altLang="en-US" dirty="0"/>
              <a:t>发动机以检查泄漏。</a:t>
            </a:r>
          </a:p>
          <a:p>
            <a:endParaRPr lang="zh-CN" altLang="en-US" dirty="0"/>
          </a:p>
        </p:txBody>
      </p:sp>
    </p:spTree>
    <p:extLst>
      <p:ext uri="{BB962C8B-B14F-4D97-AF65-F5344CB8AC3E}">
        <p14:creationId xmlns:p14="http://schemas.microsoft.com/office/powerpoint/2010/main" val="1126812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776" y="0"/>
            <a:ext cx="9698224" cy="6858000"/>
          </a:xfrm>
          <a:prstGeom prst="rect">
            <a:avLst/>
          </a:prstGeom>
        </p:spPr>
      </p:pic>
      <p:sp>
        <p:nvSpPr>
          <p:cNvPr id="3" name="文本框 2"/>
          <p:cNvSpPr txBox="1"/>
          <p:nvPr/>
        </p:nvSpPr>
        <p:spPr>
          <a:xfrm>
            <a:off x="257982" y="1214528"/>
            <a:ext cx="2726757" cy="3693319"/>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整体驱动发电机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滑油冷却器冷却</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滑油，同时也加热了发动机燃油。</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加热燃油可防止燃油中的水结冰。如燃油中有冰存在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，则燃油滤、伺服系统部件以及燃油喷嘴可能被堵塞</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滑油冷却器在燃油通道中有一个</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。如果冷却器被堵塞</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燃油可以旁通</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滑油冷却器，从而确保发动机继续运转。</a:t>
            </a:r>
          </a:p>
        </p:txBody>
      </p:sp>
      <p:cxnSp>
        <p:nvCxnSpPr>
          <p:cNvPr id="5" name="直接箭头连接符 4"/>
          <p:cNvCxnSpPr/>
          <p:nvPr/>
        </p:nvCxnSpPr>
        <p:spPr>
          <a:xfrm>
            <a:off x="8022566" y="5374257"/>
            <a:ext cx="1216325" cy="18978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753671" y="5194706"/>
            <a:ext cx="1372411" cy="369332"/>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燃油旁通阀</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2419785" y="5934670"/>
            <a:ext cx="6092980" cy="923330"/>
          </a:xfrm>
          <a:prstGeom prst="rect">
            <a:avLst/>
          </a:prstGeom>
          <a:solidFill>
            <a:schemeClr val="bg2"/>
          </a:solidFill>
        </p:spPr>
        <p:txBody>
          <a:bodyPr wrap="square" rtlCol="0">
            <a:spAutoFit/>
          </a:bodyPr>
          <a:lstStyle/>
          <a:p>
            <a:pPr algn="ctr"/>
            <a:r>
              <a:rPr lang="en-US" altLang="zh-CN"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滑油冷却系统</a:t>
            </a:r>
            <a:endPar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7021090" y="2923523"/>
            <a:ext cx="1001476" cy="646331"/>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旁通阀</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009784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801717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2630" y="0"/>
            <a:ext cx="9698224" cy="6858000"/>
          </a:xfrm>
          <a:prstGeom prst="rect">
            <a:avLst/>
          </a:prstGeom>
        </p:spPr>
      </p:pic>
      <p:sp>
        <p:nvSpPr>
          <p:cNvPr id="3" name="文本框 2"/>
          <p:cNvSpPr txBox="1"/>
          <p:nvPr/>
        </p:nvSpPr>
        <p:spPr>
          <a:xfrm>
            <a:off x="77639" y="93677"/>
            <a:ext cx="3769743" cy="2585323"/>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冷却器内有两种不同的油液流动，燃油和滑油。冷却器内有</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根铝合金燃油管</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块隔板。</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燃油在铝合金管内流动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；而</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滑油围绕着</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根燃油管的外部流动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块隔板形成了滑油在冷却器内的迂回流动路径。如果燃油管路进出口压力差超过</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24 </a:t>
            </a:r>
            <a:r>
              <a:rPr lang="en-US" altLang="zh-CN" dirty="0" err="1">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psid</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，燃油管路旁通阀打开，进口燃油不通过冷却器直接流出冷却器。</a:t>
            </a:r>
          </a:p>
        </p:txBody>
      </p:sp>
      <p:cxnSp>
        <p:nvCxnSpPr>
          <p:cNvPr id="4" name="直接箭头连接符 3"/>
          <p:cNvCxnSpPr/>
          <p:nvPr/>
        </p:nvCxnSpPr>
        <p:spPr>
          <a:xfrm flipV="1">
            <a:off x="3433313" y="3099290"/>
            <a:ext cx="1199072" cy="91199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92989" y="4011283"/>
            <a:ext cx="1366536" cy="646331"/>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燃油旁通阀关闭</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447303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776" y="0"/>
            <a:ext cx="9698224" cy="6858000"/>
          </a:xfrm>
          <a:prstGeom prst="rect">
            <a:avLst/>
          </a:prstGeom>
        </p:spPr>
      </p:pic>
      <p:sp>
        <p:nvSpPr>
          <p:cNvPr id="3" name="文本框 2"/>
          <p:cNvSpPr txBox="1"/>
          <p:nvPr/>
        </p:nvSpPr>
        <p:spPr>
          <a:xfrm>
            <a:off x="77639" y="93677"/>
            <a:ext cx="3295289" cy="3139321"/>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冷却器内有两种不同的油液流动，燃油和滑油。冷却器内有</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根铝合金燃油管</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块隔板。</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燃油在铝合金管内流动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；而</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滑油围绕着</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根燃油管的外部流动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块隔板形成了滑油在冷却器内的迂回流动路径。如果燃油管路进出口压力差超过</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24 </a:t>
            </a:r>
            <a:r>
              <a:rPr lang="en-US" altLang="zh-CN" dirty="0" err="1">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psid</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，燃油管路旁通阀打开，进口燃油不通过冷却器直接流出冷却器。</a:t>
            </a:r>
          </a:p>
        </p:txBody>
      </p:sp>
      <p:cxnSp>
        <p:nvCxnSpPr>
          <p:cNvPr id="4" name="直接箭头连接符 3"/>
          <p:cNvCxnSpPr/>
          <p:nvPr/>
        </p:nvCxnSpPr>
        <p:spPr>
          <a:xfrm flipV="1">
            <a:off x="3450565" y="3232998"/>
            <a:ext cx="1199072" cy="91199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610241" y="4144991"/>
            <a:ext cx="1366536" cy="646331"/>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燃油旁通阀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a:t>
            </a:r>
          </a:p>
        </p:txBody>
      </p:sp>
    </p:spTree>
    <p:extLst>
      <p:ext uri="{BB962C8B-B14F-4D97-AF65-F5344CB8AC3E}">
        <p14:creationId xmlns:p14="http://schemas.microsoft.com/office/powerpoint/2010/main" val="2653232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0592469" cy="6858000"/>
          </a:xfrm>
          <a:prstGeom prst="rect">
            <a:avLst/>
          </a:prstGeom>
        </p:spPr>
      </p:pic>
      <p:sp>
        <p:nvSpPr>
          <p:cNvPr id="3" name="文本框 2"/>
          <p:cNvSpPr txBox="1"/>
          <p:nvPr/>
        </p:nvSpPr>
        <p:spPr>
          <a:xfrm>
            <a:off x="10265434" y="68101"/>
            <a:ext cx="1837426" cy="3970318"/>
          </a:xfrm>
          <a:prstGeom prst="rect">
            <a:avLst/>
          </a:prstGeom>
          <a:solidFill>
            <a:schemeClr val="bg2"/>
          </a:solidFill>
        </p:spPr>
        <p:txBody>
          <a:bodyPr wrap="square" rtlCol="0">
            <a:spAutoFit/>
          </a:bodyPr>
          <a:lstStyle/>
          <a:p>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使用从低压燃油泵来的燃油降低滑油的温度，同时</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提高燃油温度</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主燃油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滑油热交换器连接到燃油泵组件。燃油泵组件是在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00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位置。打开</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左侧风扇整流罩</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可以接近主燃油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p>
        </p:txBody>
      </p:sp>
      <p:sp>
        <p:nvSpPr>
          <p:cNvPr id="4" name="文本框 3"/>
          <p:cNvSpPr txBox="1"/>
          <p:nvPr/>
        </p:nvSpPr>
        <p:spPr>
          <a:xfrm>
            <a:off x="0" y="6211669"/>
            <a:ext cx="4114800"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油热交换器</a:t>
            </a:r>
            <a:endPar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760920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8224" cy="6858000"/>
          </a:xfrm>
          <a:prstGeom prst="rect">
            <a:avLst/>
          </a:prstGeom>
        </p:spPr>
      </p:pic>
      <p:sp>
        <p:nvSpPr>
          <p:cNvPr id="3" name="文本框 2"/>
          <p:cNvSpPr txBox="1"/>
          <p:nvPr/>
        </p:nvSpPr>
        <p:spPr>
          <a:xfrm>
            <a:off x="8704051" y="232003"/>
            <a:ext cx="3191775" cy="1754326"/>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当主燃油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滑油热交换器泄漏时，</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燃油会流入滑油油路</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，这是由于燃油压力大于滑油压力。如果闻到滑油箱中有燃油气味或如果滑油量增加，说明燃油已漏入滑油内。</a:t>
            </a:r>
          </a:p>
        </p:txBody>
      </p:sp>
      <p:sp>
        <p:nvSpPr>
          <p:cNvPr id="5" name="文本框 4"/>
          <p:cNvSpPr txBox="1"/>
          <p:nvPr/>
        </p:nvSpPr>
        <p:spPr>
          <a:xfrm>
            <a:off x="7085160" y="4407190"/>
            <a:ext cx="4810666" cy="1477328"/>
          </a:xfrm>
          <a:prstGeom prst="rect">
            <a:avLst/>
          </a:prstGeom>
          <a:solidFill>
            <a:schemeClr val="bg2"/>
          </a:solidFill>
        </p:spPr>
        <p:txBody>
          <a:bodyPr wrap="square" rtlCol="0">
            <a:spAutoFit/>
          </a:bodyPr>
          <a:lstStyle/>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油旁通阀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只能旁通燃油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滑油热交换器的燃油，即当燃油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滑油热交换器芯体“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型管内部堵塞时，燃油进出口管路的压力差达到一定值后，顶开旁通阀，低压泵下游的燃油直接流到燃油滤，不进行热交换。</a:t>
            </a:r>
          </a:p>
        </p:txBody>
      </p:sp>
      <p:sp>
        <p:nvSpPr>
          <p:cNvPr id="6" name="文本框 5"/>
          <p:cNvSpPr txBox="1"/>
          <p:nvPr/>
        </p:nvSpPr>
        <p:spPr>
          <a:xfrm>
            <a:off x="9115244" y="2075953"/>
            <a:ext cx="2780582" cy="2031325"/>
          </a:xfrm>
          <a:prstGeom prst="rect">
            <a:avLst/>
          </a:prstGeom>
          <a:solidFill>
            <a:schemeClr val="bg2"/>
          </a:solidFill>
        </p:spPr>
        <p:txBody>
          <a:bodyPr wrap="square" rtlCol="0">
            <a:spAutoFit/>
          </a:bodyPr>
          <a:lstStyle/>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油旁通阀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是在伺服燃油加温器或燃油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滑油热交换器芯体“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型管外部通道堵塞后，压力差增大到一定值后打开阀门，使滑油不经过热交换直接流回发动机滑油箱</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549213" y="232003"/>
            <a:ext cx="4083171" cy="646331"/>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在主燃油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滑油热交换器内有二个旁通阀，分别是</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燃油旁通阀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滑油旁通阀</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756977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66454" y="0"/>
            <a:ext cx="7957443" cy="6858000"/>
          </a:xfrm>
          <a:prstGeom prst="rect">
            <a:avLst/>
          </a:prstGeom>
        </p:spPr>
      </p:pic>
      <p:sp>
        <p:nvSpPr>
          <p:cNvPr id="3" name="文本框 2"/>
          <p:cNvSpPr txBox="1"/>
          <p:nvPr/>
        </p:nvSpPr>
        <p:spPr>
          <a:xfrm>
            <a:off x="0" y="168215"/>
            <a:ext cx="1015663" cy="6521570"/>
          </a:xfrm>
          <a:prstGeom prst="rect">
            <a:avLst/>
          </a:prstGeom>
          <a:solidFill>
            <a:schemeClr val="bg2"/>
          </a:solidFill>
        </p:spPr>
        <p:txBody>
          <a:bodyPr vert="eaVert" wrap="square" rtlCol="0">
            <a:spAutoFit/>
          </a:bodyPr>
          <a:lstStyle/>
          <a:p>
            <a:pPr algn="ct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a:t>
            </a:r>
            <a:r>
              <a:rPr lang="en-US" altLang="zh-CN"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5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a:t>
            </a: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油热交换器</a:t>
            </a:r>
            <a:endPar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8900830" y="1772599"/>
            <a:ext cx="2805215" cy="286232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油进</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入</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型铝金管内流动</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型管浸在滑油内</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在芯</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体的“</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型管内流动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型管之外流动，滑油的热量传递给燃油，从而提高了燃油的温度，被加热后的燃油流</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到高压燃油泵进口。</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786990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9079" t="13863" r="34181" b="17847"/>
          <a:stretch/>
        </p:blipFill>
        <p:spPr>
          <a:xfrm>
            <a:off x="1090080" y="167386"/>
            <a:ext cx="3613639" cy="364880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007" y="167386"/>
            <a:ext cx="6400800" cy="5082803"/>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080" y="3019244"/>
            <a:ext cx="5021335" cy="3550786"/>
          </a:xfrm>
          <a:prstGeom prst="rect">
            <a:avLst/>
          </a:prstGeom>
          <a:noFill/>
          <a:ln w="28575">
            <a:solidFill>
              <a:srgbClr val="FFC000"/>
            </a:solidFill>
          </a:ln>
        </p:spPr>
      </p:pic>
      <p:sp>
        <p:nvSpPr>
          <p:cNvPr id="7" name="下箭头 6"/>
          <p:cNvSpPr/>
          <p:nvPr/>
        </p:nvSpPr>
        <p:spPr>
          <a:xfrm>
            <a:off x="3255690" y="2198824"/>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9728010">
            <a:off x="9302806" y="1370688"/>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21350850">
            <a:off x="9915282" y="2705130"/>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668457">
            <a:off x="9480427" y="4232006"/>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20481239">
            <a:off x="3917356" y="3604801"/>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320293" y="5656432"/>
            <a:ext cx="4316077" cy="369332"/>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管路部件识别：飞机</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油泵组</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件</a:t>
            </a:r>
          </a:p>
        </p:txBody>
      </p:sp>
    </p:spTree>
    <p:extLst>
      <p:ext uri="{BB962C8B-B14F-4D97-AF65-F5344CB8AC3E}">
        <p14:creationId xmlns:p14="http://schemas.microsoft.com/office/powerpoint/2010/main" val="3741074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93590" y="0"/>
            <a:ext cx="6174024" cy="6858000"/>
          </a:xfrm>
          <a:prstGeom prst="rect">
            <a:avLst/>
          </a:prstGeom>
        </p:spPr>
      </p:pic>
      <p:pic>
        <p:nvPicPr>
          <p:cNvPr id="3" name="图片 2"/>
          <p:cNvPicPr>
            <a:picLocks noChangeAspect="1"/>
          </p:cNvPicPr>
          <p:nvPr/>
        </p:nvPicPr>
        <p:blipFill>
          <a:blip r:embed="rId3"/>
          <a:stretch>
            <a:fillRect/>
          </a:stretch>
        </p:blipFill>
        <p:spPr>
          <a:xfrm>
            <a:off x="7111937" y="621102"/>
            <a:ext cx="4870151" cy="5757633"/>
          </a:xfrm>
          <a:prstGeom prst="rect">
            <a:avLst/>
          </a:prstGeom>
        </p:spPr>
      </p:pic>
      <p:sp>
        <p:nvSpPr>
          <p:cNvPr id="4" name="文本框 3"/>
          <p:cNvSpPr txBox="1"/>
          <p:nvPr/>
        </p:nvSpPr>
        <p:spPr>
          <a:xfrm>
            <a:off x="170898" y="3062378"/>
            <a:ext cx="2667193" cy="3416320"/>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来自燃油泵组件自洗油滤的燃油进入伺服燃油加温器，在“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型铝金管内流动</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型管浸在滑油内</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油在加温器芯体的“</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型管内流动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型管之外流动，滑油的热量传递给燃油，从而提高了燃油的温度，被加热后的燃油流到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内部作为伺服控制燃油。</a:t>
            </a:r>
          </a:p>
        </p:txBody>
      </p:sp>
      <p:sp>
        <p:nvSpPr>
          <p:cNvPr id="5" name="文本框 4"/>
          <p:cNvSpPr txBox="1"/>
          <p:nvPr/>
        </p:nvSpPr>
        <p:spPr>
          <a:xfrm>
            <a:off x="7781027" y="81951"/>
            <a:ext cx="3778369"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伺服燃油加温器</a:t>
            </a:r>
            <a:endPar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93321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99765" y="0"/>
            <a:ext cx="10592469" cy="6858000"/>
          </a:xfrm>
          <a:prstGeom prst="rect">
            <a:avLst/>
          </a:prstGeom>
        </p:spPr>
      </p:pic>
      <p:sp>
        <p:nvSpPr>
          <p:cNvPr id="3" name="文本框 2"/>
          <p:cNvSpPr txBox="1"/>
          <p:nvPr/>
        </p:nvSpPr>
        <p:spPr>
          <a:xfrm>
            <a:off x="77638" y="5999670"/>
            <a:ext cx="4183811" cy="769441"/>
          </a:xfrm>
          <a:prstGeom prst="rect">
            <a:avLst/>
          </a:prstGeom>
          <a:solidFill>
            <a:schemeClr val="bg2"/>
          </a:solidFill>
        </p:spPr>
        <p:txBody>
          <a:bodyPr wrap="square" rtlCol="0">
            <a:spAutoFit/>
          </a:bodyPr>
          <a:lstStyle/>
          <a:p>
            <a:pPr algn="ct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伺服燃油加温器</a:t>
            </a:r>
            <a:endPar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561115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4352" r="2654"/>
          <a:stretch/>
        </p:blipFill>
        <p:spPr>
          <a:xfrm>
            <a:off x="120767" y="120770"/>
            <a:ext cx="4860394" cy="6616460"/>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54198" t="8344" r="8336" b="51499"/>
          <a:stretch/>
        </p:blipFill>
        <p:spPr>
          <a:xfrm>
            <a:off x="5184475" y="567233"/>
            <a:ext cx="4218318" cy="5723534"/>
          </a:xfrm>
          <a:prstGeom prst="rect">
            <a:avLst/>
          </a:prstGeom>
          <a:ln w="28575">
            <a:solidFill>
              <a:srgbClr val="FFC000"/>
            </a:solidFill>
          </a:ln>
        </p:spPr>
      </p:pic>
      <p:sp>
        <p:nvSpPr>
          <p:cNvPr id="6" name="文本框 5"/>
          <p:cNvSpPr txBox="1"/>
          <p:nvPr/>
        </p:nvSpPr>
        <p:spPr>
          <a:xfrm>
            <a:off x="9056105" y="120770"/>
            <a:ext cx="2977744" cy="3139321"/>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燃油流量传感器向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提供燃油质量流量信息用于燃油流量指示</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油流量传感器安装在风扇机匣</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点钟位置。位于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计量燃油出口与燃油喷嘴之间</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感器有一个铝制外壳，内部有一个筒状芯体，外壳的外部安装有电接头连接到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p:txBody>
      </p:sp>
      <p:sp>
        <p:nvSpPr>
          <p:cNvPr id="7" name="文本框 6"/>
          <p:cNvSpPr txBox="1"/>
          <p:nvPr/>
        </p:nvSpPr>
        <p:spPr>
          <a:xfrm>
            <a:off x="3847326" y="2251364"/>
            <a:ext cx="1830431" cy="369332"/>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3" name="直接箭头连接符 2"/>
          <p:cNvCxnSpPr/>
          <p:nvPr/>
        </p:nvCxnSpPr>
        <p:spPr>
          <a:xfrm flipV="1">
            <a:off x="5677757" y="1911711"/>
            <a:ext cx="1362739" cy="52431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11" idx="0"/>
          </p:cNvCxnSpPr>
          <p:nvPr/>
        </p:nvCxnSpPr>
        <p:spPr>
          <a:xfrm flipV="1">
            <a:off x="8132145" y="3019246"/>
            <a:ext cx="1" cy="98693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579646" y="4006180"/>
            <a:ext cx="1104997"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喷嘴油滤</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V="1">
            <a:off x="6296060" y="1656176"/>
            <a:ext cx="1655048" cy="34334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744190" y="5089585"/>
            <a:ext cx="1104997"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电气接头</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V="1">
            <a:off x="2216989" y="4735902"/>
            <a:ext cx="1315528" cy="149237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091464" y="6228272"/>
            <a:ext cx="2275921" cy="369332"/>
          </a:xfrm>
          <a:prstGeom prst="rect">
            <a:avLst/>
          </a:prstGeom>
          <a:solidFill>
            <a:schemeClr val="bg2"/>
          </a:solidFill>
        </p:spPr>
        <p:txBody>
          <a:bodyPr wrap="square" rtlCol="0">
            <a:spAutoFit/>
          </a:bodyPr>
          <a:lstStyle/>
          <a:p>
            <a:pPr algn="ct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计量燃油出口</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flipH="1" flipV="1">
            <a:off x="3711805" y="5105234"/>
            <a:ext cx="380427" cy="81599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711805" y="5921435"/>
            <a:ext cx="805565" cy="369332"/>
          </a:xfrm>
          <a:prstGeom prst="rect">
            <a:avLst/>
          </a:prstGeom>
          <a:solidFill>
            <a:schemeClr val="bg2"/>
          </a:solidFill>
        </p:spPr>
        <p:txBody>
          <a:bodyPr wrap="square" rtlCol="0">
            <a:spAutoFit/>
          </a:bodyPr>
          <a:lstStyle/>
          <a:p>
            <a:pPr algn="ct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1" name="下箭头 20"/>
          <p:cNvSpPr/>
          <p:nvPr/>
        </p:nvSpPr>
        <p:spPr>
          <a:xfrm rot="10073722">
            <a:off x="3097483" y="4071277"/>
            <a:ext cx="145943" cy="239139"/>
          </a:xfrm>
          <a:prstGeom prst="downArrow">
            <a:avLst>
              <a:gd name="adj1" fmla="val 50000"/>
              <a:gd name="adj2" fmla="val 60370"/>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rot="11086825">
            <a:off x="1984074" y="3226497"/>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rot="13741721">
            <a:off x="2605576" y="2308586"/>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rot="11174954">
            <a:off x="2876910" y="1382697"/>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下箭头 24"/>
          <p:cNvSpPr/>
          <p:nvPr/>
        </p:nvSpPr>
        <p:spPr>
          <a:xfrm rot="20311523">
            <a:off x="3384587" y="2611558"/>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下箭头 25"/>
          <p:cNvSpPr/>
          <p:nvPr/>
        </p:nvSpPr>
        <p:spPr>
          <a:xfrm rot="16200000">
            <a:off x="4012175" y="2784086"/>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9062693" y="3621267"/>
            <a:ext cx="2977744" cy="2308324"/>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油在进入燃油喷嘴之前，由喷嘴油滤收集来自高压燃油泵和液压机械装置（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）内的杂质。</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如果油滤被堵塞，内部的</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会打开，使燃油不经喷嘴油滤的过滤，直接供往燃油喷嘴。</a:t>
            </a:r>
          </a:p>
        </p:txBody>
      </p:sp>
      <p:sp>
        <p:nvSpPr>
          <p:cNvPr id="29" name="文本框 28"/>
          <p:cNvSpPr txBox="1"/>
          <p:nvPr/>
        </p:nvSpPr>
        <p:spPr>
          <a:xfrm>
            <a:off x="120767" y="105381"/>
            <a:ext cx="7030531" cy="769441"/>
          </a:xfrm>
          <a:prstGeom prst="rect">
            <a:avLst/>
          </a:prstGeom>
          <a:solidFill>
            <a:schemeClr val="bg2"/>
          </a:solidFill>
        </p:spPr>
        <p:txBody>
          <a:bodyPr wrap="square" rtlCol="0">
            <a:spAutoFit/>
          </a:bodyPr>
          <a:lstStyle/>
          <a:p>
            <a:pPr algn="ctr"/>
            <a:r>
              <a:rPr lang="zh-CN" altLang="en-US" sz="4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油流量传感器和喷嘴油滤</a:t>
            </a:r>
            <a:endPar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79450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46619" t="-1" r="10156" b="7762"/>
          <a:stretch/>
        </p:blipFill>
        <p:spPr>
          <a:xfrm>
            <a:off x="172527" y="189781"/>
            <a:ext cx="4537496" cy="6455126"/>
          </a:xfrm>
          <a:prstGeom prst="rect">
            <a:avLst/>
          </a:prstGeom>
          <a:ln w="28575">
            <a:solidFill>
              <a:srgbClr val="FFC000"/>
            </a:solidFill>
          </a:ln>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59428" t="33157" r="15097" b="23700"/>
          <a:stretch/>
        </p:blipFill>
        <p:spPr>
          <a:xfrm>
            <a:off x="4373592" y="479197"/>
            <a:ext cx="5204716" cy="5876293"/>
          </a:xfrm>
          <a:prstGeom prst="rect">
            <a:avLst/>
          </a:prstGeom>
          <a:ln w="28575">
            <a:solidFill>
              <a:srgbClr val="FFC000"/>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5680" t="9797" r="47519" b="13237"/>
          <a:stretch/>
        </p:blipFill>
        <p:spPr>
          <a:xfrm>
            <a:off x="8249008" y="836808"/>
            <a:ext cx="3701562" cy="5161085"/>
          </a:xfrm>
          <a:prstGeom prst="rect">
            <a:avLst/>
          </a:prstGeom>
          <a:ln w="28575">
            <a:solidFill>
              <a:srgbClr val="FFC000"/>
            </a:solidFill>
          </a:ln>
        </p:spPr>
      </p:pic>
      <p:sp>
        <p:nvSpPr>
          <p:cNvPr id="5" name="文本框 4"/>
          <p:cNvSpPr txBox="1"/>
          <p:nvPr/>
        </p:nvSpPr>
        <p:spPr>
          <a:xfrm>
            <a:off x="120767" y="105381"/>
            <a:ext cx="4252825" cy="769441"/>
          </a:xfrm>
          <a:prstGeom prst="rect">
            <a:avLst/>
          </a:prstGeom>
          <a:solidFill>
            <a:schemeClr val="bg2"/>
          </a:solidFill>
        </p:spPr>
        <p:txBody>
          <a:bodyPr wrap="square" rtlCol="0">
            <a:spAutoFit/>
          </a:bodyPr>
          <a:lstStyle/>
          <a:p>
            <a:pPr algn="ctr"/>
            <a:r>
              <a:rPr lang="zh-CN" altLang="en-US" sz="4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zh-CN" altLang="en-US" sz="4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总</a:t>
            </a: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管和喷嘴</a:t>
            </a:r>
            <a:endPar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4571945" y="966028"/>
            <a:ext cx="1112863" cy="369332"/>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总管</a:t>
            </a:r>
          </a:p>
        </p:txBody>
      </p:sp>
      <p:cxnSp>
        <p:nvCxnSpPr>
          <p:cNvPr id="8" name="直接箭头连接符 7"/>
          <p:cNvCxnSpPr/>
          <p:nvPr/>
        </p:nvCxnSpPr>
        <p:spPr>
          <a:xfrm flipV="1">
            <a:off x="5684808" y="1112836"/>
            <a:ext cx="1589415" cy="3785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2" idx="0"/>
          </p:cNvCxnSpPr>
          <p:nvPr/>
        </p:nvCxnSpPr>
        <p:spPr>
          <a:xfrm flipV="1">
            <a:off x="6823494" y="1613168"/>
            <a:ext cx="2040144" cy="414063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267062" y="5753802"/>
            <a:ext cx="1112863" cy="369332"/>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2989025" y="5813227"/>
            <a:ext cx="884236"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点火嘴</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5" name="直接箭头连接符 14"/>
          <p:cNvCxnSpPr>
            <a:stCxn id="14" idx="0"/>
          </p:cNvCxnSpPr>
          <p:nvPr/>
        </p:nvCxnSpPr>
        <p:spPr>
          <a:xfrm flipV="1">
            <a:off x="3431143" y="2793689"/>
            <a:ext cx="2835919" cy="301953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4" idx="0"/>
          </p:cNvCxnSpPr>
          <p:nvPr/>
        </p:nvCxnSpPr>
        <p:spPr>
          <a:xfrm flipH="1" flipV="1">
            <a:off x="2677417" y="3709769"/>
            <a:ext cx="753726" cy="210345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285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98714" y="0"/>
            <a:ext cx="10994571" cy="6858000"/>
          </a:xfrm>
          <a:prstGeom prst="rect">
            <a:avLst/>
          </a:prstGeom>
        </p:spPr>
      </p:pic>
      <p:sp>
        <p:nvSpPr>
          <p:cNvPr id="3" name="文本框 2"/>
          <p:cNvSpPr txBox="1"/>
          <p:nvPr/>
        </p:nvSpPr>
        <p:spPr>
          <a:xfrm>
            <a:off x="86261" y="5798815"/>
            <a:ext cx="3183149" cy="923330"/>
          </a:xfrm>
          <a:prstGeom prst="rect">
            <a:avLst/>
          </a:prstGeom>
          <a:solidFill>
            <a:schemeClr val="bg2"/>
          </a:solidFill>
        </p:spPr>
        <p:txBody>
          <a:bodyPr wrap="square" rtlCol="0">
            <a:spAutoFit/>
          </a:bodyPr>
          <a:lstStyle/>
          <a:p>
            <a:pPr algn="ctr"/>
            <a:r>
              <a:rPr lang="zh-CN" altLang="en-US" sz="5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喷嘴</a:t>
            </a:r>
            <a:endPar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8413457" y="4506154"/>
            <a:ext cx="2913026" cy="1754326"/>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燃油总管提供燃油</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到</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20</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燃油喷嘴，喷嘴环绕在燃烧室机匣的外部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油喷嘴将燃油喷入燃烧室以确保良好的雾化效果和有效的燃烧。</a:t>
            </a:r>
          </a:p>
        </p:txBody>
      </p:sp>
    </p:spTree>
    <p:extLst>
      <p:ext uri="{BB962C8B-B14F-4D97-AF65-F5344CB8AC3E}">
        <p14:creationId xmlns:p14="http://schemas.microsoft.com/office/powerpoint/2010/main" val="3772081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7601"/>
          <a:stretch/>
        </p:blipFill>
        <p:spPr>
          <a:xfrm>
            <a:off x="0" y="0"/>
            <a:ext cx="8961037" cy="6858000"/>
          </a:xfrm>
          <a:prstGeom prst="rect">
            <a:avLst/>
          </a:prstGeom>
        </p:spPr>
      </p:pic>
      <p:sp>
        <p:nvSpPr>
          <p:cNvPr id="3" name="文本框 2"/>
          <p:cNvSpPr txBox="1"/>
          <p:nvPr/>
        </p:nvSpPr>
        <p:spPr>
          <a:xfrm>
            <a:off x="7343781" y="166654"/>
            <a:ext cx="4612429" cy="5632311"/>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双油路喷嘴</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要组成部件包括：进口油滤、单向阀、计量阀、内管和外管、计量组件。计量组件有中心孔和外圈环孔</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中</a:t>
            </a:r>
            <a:r>
              <a:rPr lang="zh-CN"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心孔</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提供较低燃油流量，较大</a:t>
            </a:r>
            <a:r>
              <a:rPr lang="zh-CN"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外圈环孔</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随着燃油压力的增加提供较高的燃油流量。燃油计量阀可根据燃油压力将燃油分配次级油路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燃油流量较低时，计量阀关闭，进口燃油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进口油滤</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单向活</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内管</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中心孔，形成主油路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随</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着燃油流量的增加，计量阀逐渐打开，使燃油通过计量阀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外管</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外圈环孔，形</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成</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级</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高燃油流量时，可从中心孔和外圈环孔同时喷油</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endPar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双</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油路喷嘴的优</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相同的最大燃油压力下，双油路喷嘴能在较宽的流量范围内（高燃油流量和低燃油流量）实现有效雾化。</a:t>
            </a:r>
            <a:endPar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785399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776" y="0"/>
            <a:ext cx="9698224" cy="6858000"/>
          </a:xfrm>
          <a:prstGeom prst="rect">
            <a:avLst/>
          </a:prstGeom>
        </p:spPr>
      </p:pic>
      <p:sp>
        <p:nvSpPr>
          <p:cNvPr id="3" name="文本框 2"/>
          <p:cNvSpPr txBox="1"/>
          <p:nvPr/>
        </p:nvSpPr>
        <p:spPr>
          <a:xfrm>
            <a:off x="232913" y="4307746"/>
            <a:ext cx="6236898" cy="2308324"/>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来自燃油总管的燃油通过进口油滤进入燃油喷嘴内部。当燃油压力达到</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15psig</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单向阀打开，燃油输送到计量组件的中心孔，形成主燃油喷射流，喷流锥角度在</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64</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/89</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燃油流动路径：燃油总管</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进口油滤</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单向阀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内管</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中心孔</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燃油喷出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燃烧室。当燃油压力升高到</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125 psig</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，计量阀打开，燃油通过外管流向计量组件外圈环孔，形</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成</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级</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喷射流，喷流锥角度为</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125</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燃油流动路径：燃油总管</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进口油滤</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计量阀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外管</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外圈孔</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燃油喷出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燃烧室。</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32913" y="149814"/>
            <a:ext cx="4942936" cy="1477328"/>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位于点火嘴两侧的四个燃油喷嘴都具有一个宽的主流喷流锥角度（即中心油孔喷流锥角度</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宽</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角度喷流是为了改善高空再点火的性能。</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窄型燃油喷嘴其喷流锥角度为</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64</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宽型燃油喷嘴喷流锥角度为</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89</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17455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776" y="0"/>
            <a:ext cx="9698224" cy="6858000"/>
          </a:xfrm>
          <a:prstGeom prst="rect">
            <a:avLst/>
          </a:prstGeom>
        </p:spPr>
      </p:pic>
      <p:sp>
        <p:nvSpPr>
          <p:cNvPr id="3" name="文本框 2"/>
          <p:cNvSpPr txBox="1"/>
          <p:nvPr/>
        </p:nvSpPr>
        <p:spPr>
          <a:xfrm>
            <a:off x="232913" y="149814"/>
            <a:ext cx="3157268" cy="2585323"/>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位于点火嘴两侧的四个燃油喷嘴都具有一个宽的主流喷流锥角度（即中心油孔喷流锥角度</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宽</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角度喷流是为了改善高空再点火的性能。</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窄型燃油喷嘴其喷流锥角度为</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64</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宽型燃油喷嘴喷流锥角度为</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89</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32913" y="4609671"/>
            <a:ext cx="3157268" cy="2031325"/>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两种燃油喷嘴外观上极为相似，可以通过喷嘴壳体上的色带颜色识别不同的燃油喷嘴。普通燃油喷嘴（窄型喷嘴）采用</a:t>
            </a:r>
            <a:r>
              <a:rPr lang="zh-CN" altLang="en-US" dirty="0">
                <a:ln w="0"/>
                <a:solidFill>
                  <a:schemeClr val="accent1">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蓝色</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色带，宽型喷嘴（宽喷流锥角度的燃油喷嘴）配有</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银白色</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（自然色）色带</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993639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l="56298" t="58734" r="26816" b="21238"/>
          <a:stretch/>
        </p:blipFill>
        <p:spPr>
          <a:xfrm>
            <a:off x="5195978" y="331624"/>
            <a:ext cx="4792057" cy="3789184"/>
          </a:xfrm>
          <a:prstGeom prst="rect">
            <a:avLst/>
          </a:prstGeom>
        </p:spPr>
      </p:pic>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l="46276" t="18525" r="14959"/>
          <a:stretch/>
        </p:blipFill>
        <p:spPr>
          <a:xfrm>
            <a:off x="314892" y="331624"/>
            <a:ext cx="4546120" cy="6369933"/>
          </a:xfrm>
          <a:prstGeom prst="rect">
            <a:avLst/>
          </a:prstGeom>
        </p:spPr>
      </p:pic>
      <p:sp>
        <p:nvSpPr>
          <p:cNvPr id="5" name="文本框 4"/>
          <p:cNvSpPr txBox="1"/>
          <p:nvPr/>
        </p:nvSpPr>
        <p:spPr>
          <a:xfrm>
            <a:off x="7704147" y="196587"/>
            <a:ext cx="4252825" cy="769441"/>
          </a:xfrm>
          <a:prstGeom prst="rect">
            <a:avLst/>
          </a:prstGeom>
          <a:solidFill>
            <a:schemeClr val="bg2"/>
          </a:solidFill>
        </p:spPr>
        <p:txBody>
          <a:bodyPr wrap="square" rtlCol="0">
            <a:spAutoFit/>
          </a:bodyPr>
          <a:lstStyle/>
          <a:p>
            <a:pPr algn="ctr"/>
            <a:r>
              <a:rPr lang="zh-CN" altLang="en-US" sz="4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窄</a:t>
            </a: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型和宽型喷嘴</a:t>
            </a:r>
            <a:endPar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4333815" y="331624"/>
            <a:ext cx="1112863" cy="369332"/>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总管</a:t>
            </a:r>
          </a:p>
        </p:txBody>
      </p:sp>
      <p:cxnSp>
        <p:nvCxnSpPr>
          <p:cNvPr id="8" name="直接箭头连接符 7"/>
          <p:cNvCxnSpPr/>
          <p:nvPr/>
        </p:nvCxnSpPr>
        <p:spPr>
          <a:xfrm flipH="1">
            <a:off x="3045276" y="700956"/>
            <a:ext cx="1288539" cy="121249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032346" y="5997222"/>
            <a:ext cx="894338"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点火嘴</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55989" t="73560" r="27755" b="4043"/>
          <a:stretch/>
        </p:blipFill>
        <p:spPr>
          <a:xfrm>
            <a:off x="7592006" y="2589101"/>
            <a:ext cx="4477109" cy="4112456"/>
          </a:xfrm>
          <a:prstGeom prst="rect">
            <a:avLst/>
          </a:prstGeom>
        </p:spPr>
      </p:pic>
      <p:cxnSp>
        <p:nvCxnSpPr>
          <p:cNvPr id="17" name="直接箭头连接符 16"/>
          <p:cNvCxnSpPr/>
          <p:nvPr/>
        </p:nvCxnSpPr>
        <p:spPr>
          <a:xfrm flipV="1">
            <a:off x="6929361" y="4683775"/>
            <a:ext cx="1291614" cy="21824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713036" y="4510925"/>
            <a:ext cx="1216325" cy="923330"/>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宽型喷嘴（</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86</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银白色带</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2" name="直接箭头连接符 21"/>
          <p:cNvCxnSpPr>
            <a:stCxn id="12" idx="3"/>
          </p:cNvCxnSpPr>
          <p:nvPr/>
        </p:nvCxnSpPr>
        <p:spPr>
          <a:xfrm>
            <a:off x="6926684" y="6181888"/>
            <a:ext cx="2070669" cy="8727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963782" y="1665771"/>
            <a:ext cx="1216325" cy="923330"/>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窄型喷嘴（</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64</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蓝色带</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6" name="直接箭头连接符 25"/>
          <p:cNvCxnSpPr>
            <a:stCxn id="25" idx="3"/>
          </p:cNvCxnSpPr>
          <p:nvPr/>
        </p:nvCxnSpPr>
        <p:spPr>
          <a:xfrm>
            <a:off x="5180107" y="2127436"/>
            <a:ext cx="794707" cy="6092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1929025" y="2589101"/>
            <a:ext cx="2034757" cy="153170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5" idx="1"/>
          </p:cNvCxnSpPr>
          <p:nvPr/>
        </p:nvCxnSpPr>
        <p:spPr>
          <a:xfrm flipH="1">
            <a:off x="2126769" y="2127436"/>
            <a:ext cx="1837013" cy="48200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1" idx="1"/>
          </p:cNvCxnSpPr>
          <p:nvPr/>
        </p:nvCxnSpPr>
        <p:spPr>
          <a:xfrm flipH="1">
            <a:off x="1991194" y="4972590"/>
            <a:ext cx="3721842" cy="48711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2" idx="1"/>
          </p:cNvCxnSpPr>
          <p:nvPr/>
        </p:nvCxnSpPr>
        <p:spPr>
          <a:xfrm flipH="1">
            <a:off x="2126769" y="6181888"/>
            <a:ext cx="3905577" cy="629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41" idx="1"/>
          </p:cNvCxnSpPr>
          <p:nvPr/>
        </p:nvCxnSpPr>
        <p:spPr>
          <a:xfrm flipH="1">
            <a:off x="9830560" y="5425693"/>
            <a:ext cx="1018938" cy="5501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0849498" y="5241027"/>
            <a:ext cx="1107473"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防护套管</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43" name="直接箭头连接符 42"/>
          <p:cNvCxnSpPr/>
          <p:nvPr/>
        </p:nvCxnSpPr>
        <p:spPr>
          <a:xfrm flipH="1">
            <a:off x="8811621" y="2187779"/>
            <a:ext cx="1550009" cy="154176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0361630" y="2039094"/>
            <a:ext cx="645676" cy="369332"/>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喷</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嘴</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721333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两种燃油喷嘴</a:t>
            </a:r>
            <a:endParaRPr lang="zh-CN" altLang="en-US" dirty="0"/>
          </a:p>
        </p:txBody>
      </p:sp>
      <p:sp>
        <p:nvSpPr>
          <p:cNvPr id="3" name="内容占位符 2"/>
          <p:cNvSpPr>
            <a:spLocks noGrp="1"/>
          </p:cNvSpPr>
          <p:nvPr>
            <p:ph idx="1"/>
          </p:nvPr>
        </p:nvSpPr>
        <p:spPr/>
        <p:txBody>
          <a:bodyPr/>
          <a:lstStyle/>
          <a:p>
            <a:r>
              <a:rPr lang="zh-CN" altLang="en-US" dirty="0"/>
              <a:t>燃油喷嘴上的色带标识燃油喷嘴的类型。在</a:t>
            </a:r>
            <a:r>
              <a:rPr lang="en-US" altLang="zh-CN" dirty="0"/>
              <a:t>20</a:t>
            </a:r>
            <a:r>
              <a:rPr lang="zh-CN" altLang="en-US" dirty="0"/>
              <a:t>个燃油喷嘴中，其中</a:t>
            </a:r>
            <a:r>
              <a:rPr lang="en-US" altLang="zh-CN" dirty="0"/>
              <a:t>4</a:t>
            </a:r>
            <a:r>
              <a:rPr lang="zh-CN" altLang="en-US" dirty="0"/>
              <a:t>个喷嘴带有银色色带，其余</a:t>
            </a:r>
            <a:r>
              <a:rPr lang="en-US" altLang="zh-CN" dirty="0"/>
              <a:t>16</a:t>
            </a:r>
            <a:r>
              <a:rPr lang="zh-CN" altLang="en-US" dirty="0"/>
              <a:t>个喷嘴是蓝色色带。银色带喷嘴的燃油流量比其他</a:t>
            </a:r>
            <a:r>
              <a:rPr lang="en-US" altLang="zh-CN" dirty="0"/>
              <a:t>16</a:t>
            </a:r>
            <a:r>
              <a:rPr lang="zh-CN" altLang="en-US" dirty="0"/>
              <a:t>个蓝色带喷嘴的流量都要高。即银色带喷嘴可提供较强的燃油雾化喷流。这</a:t>
            </a:r>
            <a:r>
              <a:rPr lang="en-US" altLang="zh-CN" dirty="0"/>
              <a:t>4</a:t>
            </a:r>
            <a:r>
              <a:rPr lang="zh-CN" altLang="en-US" dirty="0"/>
              <a:t>个银色带喷嘴中的每</a:t>
            </a:r>
            <a:r>
              <a:rPr lang="en-US" altLang="zh-CN" dirty="0"/>
              <a:t>2</a:t>
            </a:r>
            <a:r>
              <a:rPr lang="zh-CN" altLang="en-US" dirty="0"/>
              <a:t>个喷嘴分别与燃烧室机匣内的各个点火嘴相邻。喷嘴如此分布有助于发动机启动，而且当飞机在雨、雪或结冰条件下飞行时</a:t>
            </a:r>
            <a:r>
              <a:rPr lang="en-US" altLang="zh-CN" dirty="0"/>
              <a:t>, </a:t>
            </a:r>
            <a:r>
              <a:rPr lang="zh-CN" altLang="en-US" dirty="0"/>
              <a:t>也有助于发动机持续运转。</a:t>
            </a:r>
          </a:p>
          <a:p>
            <a:r>
              <a:rPr lang="zh-CN" altLang="en-US" dirty="0"/>
              <a:t>每个燃油喷嘴都有一个防护套管。此防护套管套在燃油总管和喷嘴之间的接头外部，如果接头渗漏</a:t>
            </a:r>
            <a:r>
              <a:rPr lang="en-US" altLang="zh-CN" dirty="0"/>
              <a:t>, </a:t>
            </a:r>
            <a:r>
              <a:rPr lang="zh-CN" altLang="en-US" dirty="0"/>
              <a:t>防护套管可防止燃油渗漏到燃烧室机匣。</a:t>
            </a:r>
          </a:p>
          <a:p>
            <a:endParaRPr lang="zh-CN" altLang="en-US" dirty="0"/>
          </a:p>
        </p:txBody>
      </p:sp>
    </p:spTree>
    <p:extLst>
      <p:ext uri="{BB962C8B-B14F-4D97-AF65-F5344CB8AC3E}">
        <p14:creationId xmlns:p14="http://schemas.microsoft.com/office/powerpoint/2010/main" val="2512318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1177"/>
          <a:stretch/>
        </p:blipFill>
        <p:spPr>
          <a:xfrm>
            <a:off x="138023" y="335264"/>
            <a:ext cx="4405222" cy="4979773"/>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5921" y="477916"/>
            <a:ext cx="6654746" cy="4599078"/>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5065" r="4062" b="12953"/>
          <a:stretch/>
        </p:blipFill>
        <p:spPr>
          <a:xfrm>
            <a:off x="7007534" y="1743201"/>
            <a:ext cx="5106838" cy="3459193"/>
          </a:xfrm>
          <a:prstGeom prst="rect">
            <a:avLst/>
          </a:prstGeom>
        </p:spPr>
      </p:pic>
      <p:sp>
        <p:nvSpPr>
          <p:cNvPr id="9" name="下箭头 8"/>
          <p:cNvSpPr/>
          <p:nvPr/>
        </p:nvSpPr>
        <p:spPr>
          <a:xfrm>
            <a:off x="5653843" y="2691393"/>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20273990">
            <a:off x="5865413" y="3679369"/>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468134">
            <a:off x="6756715" y="4412615"/>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rot="3347226">
            <a:off x="6756713" y="3549369"/>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rot="10556730">
            <a:off x="6348316" y="2626446"/>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rot="11744243">
            <a:off x="6453450" y="983492"/>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13175501">
            <a:off x="2306671" y="4579133"/>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rot="11229980">
            <a:off x="2633218" y="2629200"/>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rot="10108505">
            <a:off x="2655367" y="1916842"/>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88190" y="5457689"/>
            <a:ext cx="11602528" cy="1200329"/>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飞机燃油系统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低压泵</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a:t>
            </a:r>
            <a:r>
              <a:rPr lang="zh-CN"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燃油泵组件（高压泵）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高压燃油，然后分成两路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一路高压燃油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自洗油滤</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服燃油加温器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HUM</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伺服燃油</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服系统</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二路高压燃</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油喷嘴油滤</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燃油总管</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53595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0076" y="0"/>
            <a:ext cx="7207335" cy="6858000"/>
          </a:xfrm>
          <a:prstGeom prst="rect">
            <a:avLst/>
          </a:prstGeom>
        </p:spPr>
      </p:pic>
      <p:pic>
        <p:nvPicPr>
          <p:cNvPr id="3" name="图片 2"/>
          <p:cNvPicPr>
            <a:picLocks noChangeAspect="1"/>
          </p:cNvPicPr>
          <p:nvPr/>
        </p:nvPicPr>
        <p:blipFill>
          <a:blip r:embed="rId3"/>
          <a:stretch>
            <a:fillRect/>
          </a:stretch>
        </p:blipFill>
        <p:spPr>
          <a:xfrm>
            <a:off x="7229843" y="807803"/>
            <a:ext cx="4596973" cy="5242394"/>
          </a:xfrm>
          <a:prstGeom prst="rect">
            <a:avLst/>
          </a:prstGeom>
        </p:spPr>
      </p:pic>
      <p:sp>
        <p:nvSpPr>
          <p:cNvPr id="4" name="文本框 3"/>
          <p:cNvSpPr txBox="1"/>
          <p:nvPr/>
        </p:nvSpPr>
        <p:spPr>
          <a:xfrm>
            <a:off x="6247706" y="80736"/>
            <a:ext cx="5863781" cy="646331"/>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发动机推力主要由外涵道风扇排气产生，所以常用发动机低压转子的转速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（即风扇转速来表征发动机推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148375" y="205391"/>
            <a:ext cx="4192439" cy="1477328"/>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推油门时，推力手柄解算器将推力手柄运动的角位移信号转换成电信号，传送到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根据推力手柄的信号，以及大气环境状况和引气状况计算出一个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指令值</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5667554" y="3958213"/>
            <a:ext cx="1889186" cy="1815882"/>
          </a:xfrm>
          <a:prstGeom prst="rect">
            <a:avLst/>
          </a:prstGeom>
          <a:solidFill>
            <a:schemeClr val="bg2"/>
          </a:solidFill>
        </p:spPr>
        <p:txBody>
          <a:bodyPr wrap="square" rtlCol="0">
            <a:spAutoFit/>
          </a:bodyPr>
          <a:lstStyle/>
          <a:p>
            <a:r>
              <a:rPr lang="en-US" altLang="zh-CN"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输出信号到燃油计量阀（</a:t>
            </a:r>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），使其开大，增加供往燃烧室的燃油流量，使</a:t>
            </a:r>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转速增加，直到</a:t>
            </a:r>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实际转速达到指令值。</a:t>
            </a:r>
          </a:p>
        </p:txBody>
      </p:sp>
      <p:sp>
        <p:nvSpPr>
          <p:cNvPr id="7" name="文本框 6"/>
          <p:cNvSpPr txBox="1"/>
          <p:nvPr/>
        </p:nvSpPr>
        <p:spPr>
          <a:xfrm>
            <a:off x="9347190" y="6022675"/>
            <a:ext cx="2764297" cy="769441"/>
          </a:xfrm>
          <a:prstGeom prst="rect">
            <a:avLst/>
          </a:prstGeom>
          <a:solidFill>
            <a:schemeClr val="bg2"/>
          </a:solidFill>
        </p:spPr>
        <p:txBody>
          <a:bodyPr wrap="square" rtlCol="0">
            <a:spAutoFit/>
          </a:bodyPr>
          <a:lstStyle/>
          <a:p>
            <a:pPr algn="ctr"/>
            <a:r>
              <a:rPr lang="zh-CN" altLang="en-US" sz="4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油控制</a:t>
            </a:r>
            <a:endPar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082623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燃油指示系统</a:t>
            </a:r>
          </a:p>
        </p:txBody>
      </p:sp>
      <p:sp>
        <p:nvSpPr>
          <p:cNvPr id="3" name="内容占位符 2"/>
          <p:cNvSpPr>
            <a:spLocks noGrp="1"/>
          </p:cNvSpPr>
          <p:nvPr>
            <p:ph idx="1"/>
          </p:nvPr>
        </p:nvSpPr>
        <p:spPr/>
        <p:txBody>
          <a:bodyPr/>
          <a:lstStyle/>
          <a:p>
            <a:r>
              <a:rPr lang="zh-CN" altLang="en-US" dirty="0"/>
              <a:t>燃油指示系统提供下列信息的指示：</a:t>
            </a:r>
          </a:p>
          <a:p>
            <a:r>
              <a:rPr lang="zh-CN" altLang="en-US" dirty="0"/>
              <a:t>（</a:t>
            </a:r>
            <a:r>
              <a:rPr lang="en-US" altLang="zh-CN" dirty="0"/>
              <a:t>1</a:t>
            </a:r>
            <a:r>
              <a:rPr lang="zh-CN" altLang="en-US" dirty="0"/>
              <a:t>）燃油质量流量</a:t>
            </a:r>
          </a:p>
          <a:p>
            <a:r>
              <a:rPr lang="zh-CN" altLang="en-US" dirty="0"/>
              <a:t>（</a:t>
            </a:r>
            <a:r>
              <a:rPr lang="en-US" altLang="zh-CN" dirty="0"/>
              <a:t>2</a:t>
            </a:r>
            <a:r>
              <a:rPr lang="zh-CN" altLang="en-US" dirty="0"/>
              <a:t>）燃油消耗量</a:t>
            </a:r>
          </a:p>
          <a:p>
            <a:r>
              <a:rPr lang="zh-CN" altLang="en-US" dirty="0"/>
              <a:t>（</a:t>
            </a:r>
            <a:r>
              <a:rPr lang="en-US" altLang="zh-CN" dirty="0"/>
              <a:t>3</a:t>
            </a:r>
            <a:r>
              <a:rPr lang="zh-CN" altLang="en-US" dirty="0"/>
              <a:t>）高压关断阀（</a:t>
            </a:r>
            <a:r>
              <a:rPr lang="en-US" altLang="zh-CN" dirty="0"/>
              <a:t>HPSOV</a:t>
            </a:r>
            <a:r>
              <a:rPr lang="zh-CN" altLang="en-US" dirty="0"/>
              <a:t>）位置</a:t>
            </a:r>
          </a:p>
          <a:p>
            <a:r>
              <a:rPr lang="zh-CN" altLang="en-US" dirty="0"/>
              <a:t>（</a:t>
            </a:r>
            <a:r>
              <a:rPr lang="en-US" altLang="zh-CN" dirty="0"/>
              <a:t>4</a:t>
            </a:r>
            <a:r>
              <a:rPr lang="zh-CN" altLang="en-US" dirty="0"/>
              <a:t>）主燃油滤接近旁通警告</a:t>
            </a:r>
          </a:p>
          <a:p>
            <a:endParaRPr lang="zh-CN" altLang="en-US" dirty="0"/>
          </a:p>
        </p:txBody>
      </p:sp>
    </p:spTree>
    <p:extLst>
      <p:ext uri="{BB962C8B-B14F-4D97-AF65-F5344CB8AC3E}">
        <p14:creationId xmlns:p14="http://schemas.microsoft.com/office/powerpoint/2010/main" val="1893392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燃油指示系统</a:t>
            </a:r>
          </a:p>
        </p:txBody>
      </p:sp>
      <p:sp>
        <p:nvSpPr>
          <p:cNvPr id="3" name="内容占位符 2"/>
          <p:cNvSpPr>
            <a:spLocks noGrp="1"/>
          </p:cNvSpPr>
          <p:nvPr>
            <p:ph idx="1"/>
          </p:nvPr>
        </p:nvSpPr>
        <p:spPr/>
        <p:txBody>
          <a:bodyPr/>
          <a:lstStyle/>
          <a:p>
            <a:r>
              <a:rPr lang="zh-CN" altLang="en-US" dirty="0"/>
              <a:t>燃油指示系统部件包括：燃油流量传感器、燃油流量指示控制电门、主燃油滤压差电门和高压关断阀（</a:t>
            </a:r>
            <a:r>
              <a:rPr lang="en-US" altLang="zh-CN" dirty="0"/>
              <a:t>HPSOV</a:t>
            </a:r>
            <a:r>
              <a:rPr lang="zh-CN" altLang="en-US" dirty="0" smtClean="0"/>
              <a:t>）。</a:t>
            </a:r>
            <a:endParaRPr lang="en-US" altLang="zh-CN" dirty="0" smtClean="0"/>
          </a:p>
          <a:p>
            <a:r>
              <a:rPr lang="zh-CN" altLang="en-US" dirty="0" smtClean="0"/>
              <a:t>燃</a:t>
            </a:r>
            <a:r>
              <a:rPr lang="zh-CN" altLang="en-US" dirty="0"/>
              <a:t>油流量传感器通过</a:t>
            </a:r>
            <a:r>
              <a:rPr lang="en-US" altLang="zh-CN" dirty="0"/>
              <a:t>EEC</a:t>
            </a:r>
            <a:r>
              <a:rPr lang="zh-CN" altLang="en-US" dirty="0"/>
              <a:t>将燃油流量数据提供到</a:t>
            </a:r>
            <a:r>
              <a:rPr lang="en-US" altLang="zh-CN" dirty="0"/>
              <a:t>DEU</a:t>
            </a:r>
            <a:r>
              <a:rPr lang="zh-CN" altLang="en-US" dirty="0"/>
              <a:t>。</a:t>
            </a:r>
            <a:r>
              <a:rPr lang="en-US" altLang="zh-CN" dirty="0"/>
              <a:t>EEC</a:t>
            </a:r>
            <a:r>
              <a:rPr lang="zh-CN" altLang="en-US" dirty="0"/>
              <a:t>计算燃油质量流量，而</a:t>
            </a:r>
            <a:r>
              <a:rPr lang="en-US" altLang="zh-CN" dirty="0"/>
              <a:t>DEU</a:t>
            </a:r>
            <a:r>
              <a:rPr lang="zh-CN" altLang="en-US" dirty="0"/>
              <a:t>计算燃油消耗量</a:t>
            </a:r>
            <a:r>
              <a:rPr lang="zh-CN" altLang="en-US" dirty="0" smtClean="0"/>
              <a:t>。</a:t>
            </a:r>
            <a:endParaRPr lang="en-US" altLang="zh-CN" dirty="0" smtClean="0"/>
          </a:p>
          <a:p>
            <a:r>
              <a:rPr lang="zh-CN" altLang="en-US" dirty="0" smtClean="0"/>
              <a:t>燃</a:t>
            </a:r>
            <a:r>
              <a:rPr lang="zh-CN" altLang="en-US" dirty="0"/>
              <a:t>油流量数据显示在主发动机显示器或辅助发动机显示器上</a:t>
            </a:r>
            <a:r>
              <a:rPr lang="zh-CN" altLang="en-US" dirty="0" smtClean="0"/>
              <a:t>。</a:t>
            </a:r>
            <a:endParaRPr lang="en-US" altLang="zh-CN" dirty="0" smtClean="0"/>
          </a:p>
          <a:p>
            <a:r>
              <a:rPr lang="zh-CN" altLang="en-US" dirty="0" smtClean="0"/>
              <a:t>主</a:t>
            </a:r>
            <a:r>
              <a:rPr lang="zh-CN" altLang="en-US" dirty="0"/>
              <a:t>发动机显示通常显示在上中央显示组件</a:t>
            </a:r>
            <a:r>
              <a:rPr lang="en-US" altLang="zh-CN" dirty="0"/>
              <a:t>(DU)</a:t>
            </a:r>
            <a:r>
              <a:rPr lang="zh-CN" altLang="en-US" dirty="0"/>
              <a:t>上，而辅助发动机显示则通常显示在下部中央显示组件</a:t>
            </a:r>
            <a:r>
              <a:rPr lang="en-US" altLang="zh-CN" dirty="0"/>
              <a:t>(DU)</a:t>
            </a:r>
            <a:r>
              <a:rPr lang="zh-CN" altLang="en-US" dirty="0"/>
              <a:t>上。</a:t>
            </a:r>
          </a:p>
        </p:txBody>
      </p:sp>
    </p:spTree>
    <p:extLst>
      <p:ext uri="{BB962C8B-B14F-4D97-AF65-F5344CB8AC3E}">
        <p14:creationId xmlns:p14="http://schemas.microsoft.com/office/powerpoint/2010/main" val="4179458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3912" y="90487"/>
            <a:ext cx="10544175" cy="6677025"/>
          </a:xfrm>
          <a:prstGeom prst="rect">
            <a:avLst/>
          </a:prstGeom>
        </p:spPr>
      </p:pic>
      <p:sp>
        <p:nvSpPr>
          <p:cNvPr id="3" name="文本框 2"/>
          <p:cNvSpPr txBox="1"/>
          <p:nvPr/>
        </p:nvSpPr>
        <p:spPr>
          <a:xfrm>
            <a:off x="138890" y="2083998"/>
            <a:ext cx="861774" cy="2690005"/>
          </a:xfrm>
          <a:prstGeom prst="rect">
            <a:avLst/>
          </a:prstGeom>
          <a:solidFill>
            <a:schemeClr val="bg2"/>
          </a:solidFill>
        </p:spPr>
        <p:txBody>
          <a:bodyPr vert="eaVert" wrap="square" rtlCol="0">
            <a:spAutoFit/>
          </a:bodyPr>
          <a:lstStyle/>
          <a:p>
            <a:pPr algn="ctr"/>
            <a:r>
              <a:rPr lang="zh-CN" altLang="en-US" sz="4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油指示</a:t>
            </a:r>
            <a:endPar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68812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74564"/>
            <a:ext cx="10058400" cy="6708873"/>
          </a:xfrm>
          <a:prstGeom prst="rect">
            <a:avLst/>
          </a:prstGeom>
        </p:spPr>
      </p:pic>
      <p:sp>
        <p:nvSpPr>
          <p:cNvPr id="6" name="圆角矩形 5"/>
          <p:cNvSpPr/>
          <p:nvPr/>
        </p:nvSpPr>
        <p:spPr>
          <a:xfrm>
            <a:off x="5665916" y="1747229"/>
            <a:ext cx="1183457" cy="1142619"/>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596905" y="3023939"/>
            <a:ext cx="1183457" cy="1142619"/>
          </a:xfrm>
          <a:prstGeom prst="round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757200" y="5157284"/>
            <a:ext cx="2926942" cy="584775"/>
          </a:xfrm>
          <a:prstGeom prst="rect">
            <a:avLst/>
          </a:prstGeom>
          <a:solidFill>
            <a:schemeClr val="bg2"/>
          </a:solidFill>
        </p:spPr>
        <p:txBody>
          <a:bodyPr wrap="square" rtlCol="0">
            <a:spAutoFit/>
          </a:bodyPr>
          <a:lstStyle/>
          <a:p>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燃油流量数据显示在主发动机显示器或辅助发动机显示器上。</a:t>
            </a:r>
          </a:p>
        </p:txBody>
      </p:sp>
      <p:sp>
        <p:nvSpPr>
          <p:cNvPr id="9" name="文本框 8"/>
          <p:cNvSpPr txBox="1"/>
          <p:nvPr/>
        </p:nvSpPr>
        <p:spPr>
          <a:xfrm>
            <a:off x="7718054" y="5027888"/>
            <a:ext cx="2926942" cy="1077218"/>
          </a:xfrm>
          <a:prstGeom prst="rect">
            <a:avLst/>
          </a:prstGeom>
          <a:solidFill>
            <a:schemeClr val="bg2"/>
          </a:solidFill>
        </p:spPr>
        <p:txBody>
          <a:bodyPr wrap="square" rtlCol="0">
            <a:spAutoFit/>
          </a:bodyPr>
          <a:lstStyle/>
          <a:p>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主发动机显示通常显示在上中央显示组件</a:t>
            </a:r>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(DU)</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上，而辅助发动机显示则通常显示在下部中央显示组件</a:t>
            </a:r>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(DU)</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上</a:t>
            </a:r>
          </a:p>
        </p:txBody>
      </p:sp>
    </p:spTree>
    <p:extLst>
      <p:ext uri="{BB962C8B-B14F-4D97-AF65-F5344CB8AC3E}">
        <p14:creationId xmlns:p14="http://schemas.microsoft.com/office/powerpoint/2010/main" val="254127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燃油流量及消耗量指</a:t>
            </a:r>
            <a:r>
              <a:rPr lang="zh-CN" altLang="en-US" dirty="0" smtClean="0"/>
              <a:t>示</a:t>
            </a:r>
            <a:endParaRPr lang="zh-CN" altLang="en-US" dirty="0"/>
          </a:p>
        </p:txBody>
      </p:sp>
      <p:sp>
        <p:nvSpPr>
          <p:cNvPr id="3" name="内容占位符 2"/>
          <p:cNvSpPr>
            <a:spLocks noGrp="1"/>
          </p:cNvSpPr>
          <p:nvPr>
            <p:ph idx="1"/>
          </p:nvPr>
        </p:nvSpPr>
        <p:spPr/>
        <p:txBody>
          <a:bodyPr>
            <a:normAutofit fontScale="92500"/>
          </a:bodyPr>
          <a:lstStyle/>
          <a:p>
            <a:r>
              <a:rPr lang="en-US" altLang="zh-CN" dirty="0" smtClean="0"/>
              <a:t>1</a:t>
            </a:r>
            <a:r>
              <a:rPr lang="en-US" altLang="zh-CN" dirty="0"/>
              <a:t>. </a:t>
            </a:r>
            <a:r>
              <a:rPr lang="zh-CN" altLang="en-US" dirty="0"/>
              <a:t>燃油流量指示控制电门</a:t>
            </a:r>
          </a:p>
          <a:p>
            <a:r>
              <a:rPr lang="zh-CN" altLang="en-US" dirty="0"/>
              <a:t>燃油流量指示控制电门控制发动机显示器所显示的燃油质量流量和燃油消耗量指示。燃油流量指示电门有三个位置：</a:t>
            </a:r>
            <a:r>
              <a:rPr lang="en-US" altLang="zh-CN" dirty="0"/>
              <a:t>RESET</a:t>
            </a:r>
            <a:r>
              <a:rPr lang="zh-CN" altLang="en-US" dirty="0"/>
              <a:t>（复位）、</a:t>
            </a:r>
            <a:r>
              <a:rPr lang="en-US" altLang="zh-CN" dirty="0"/>
              <a:t>RATE</a:t>
            </a:r>
            <a:r>
              <a:rPr lang="zh-CN" altLang="en-US" dirty="0"/>
              <a:t>（流量）和</a:t>
            </a:r>
            <a:r>
              <a:rPr lang="en-US" altLang="zh-CN" dirty="0"/>
              <a:t>USED</a:t>
            </a:r>
            <a:r>
              <a:rPr lang="zh-CN" altLang="en-US" dirty="0"/>
              <a:t>（消耗量）。</a:t>
            </a:r>
          </a:p>
          <a:p>
            <a:r>
              <a:rPr lang="en-US" altLang="zh-CN" dirty="0"/>
              <a:t>2. </a:t>
            </a:r>
            <a:r>
              <a:rPr lang="zh-CN" altLang="en-US" dirty="0"/>
              <a:t>燃油流量指示</a:t>
            </a:r>
          </a:p>
          <a:p>
            <a:r>
              <a:rPr lang="zh-CN" altLang="en-US" dirty="0"/>
              <a:t>电门通常在“</a:t>
            </a:r>
            <a:r>
              <a:rPr lang="en-US" altLang="zh-CN" dirty="0"/>
              <a:t>RATE”</a:t>
            </a:r>
            <a:r>
              <a:rPr lang="zh-CN" altLang="en-US" dirty="0"/>
              <a:t>位置，此时发动机指示显示燃油质量流量。</a:t>
            </a:r>
          </a:p>
          <a:p>
            <a:r>
              <a:rPr lang="en-US" altLang="zh-CN" dirty="0"/>
              <a:t>3. </a:t>
            </a:r>
            <a:r>
              <a:rPr lang="zh-CN" altLang="en-US" dirty="0"/>
              <a:t>燃油消耗量指示</a:t>
            </a:r>
          </a:p>
          <a:p>
            <a:r>
              <a:rPr lang="zh-CN" altLang="en-US" dirty="0"/>
              <a:t>如果将燃油流量指示控制电门作动并保持在“</a:t>
            </a:r>
            <a:r>
              <a:rPr lang="en-US" altLang="zh-CN" dirty="0"/>
              <a:t>USED”</a:t>
            </a:r>
            <a:r>
              <a:rPr lang="zh-CN" altLang="en-US" dirty="0"/>
              <a:t>位置，燃油流量指示转换到燃油消耗量指示模式，此时的燃油消耗量是从计数器设置为零之后所有消耗的燃油质量。燃油消耗量只显示在数字显示部分。</a:t>
            </a:r>
          </a:p>
          <a:p>
            <a:endParaRPr lang="zh-CN" altLang="en-US" dirty="0"/>
          </a:p>
        </p:txBody>
      </p:sp>
    </p:spTree>
    <p:extLst>
      <p:ext uri="{BB962C8B-B14F-4D97-AF65-F5344CB8AC3E}">
        <p14:creationId xmlns:p14="http://schemas.microsoft.com/office/powerpoint/2010/main" val="20020903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54" y="185738"/>
            <a:ext cx="11706225" cy="6486525"/>
          </a:xfrm>
          <a:prstGeom prst="rect">
            <a:avLst/>
          </a:prstGeom>
        </p:spPr>
      </p:pic>
      <p:sp>
        <p:nvSpPr>
          <p:cNvPr id="4" name="文本框 3"/>
          <p:cNvSpPr txBox="1"/>
          <p:nvPr/>
        </p:nvSpPr>
        <p:spPr>
          <a:xfrm>
            <a:off x="69881" y="74045"/>
            <a:ext cx="2819971" cy="769441"/>
          </a:xfrm>
          <a:prstGeom prst="rect">
            <a:avLst/>
          </a:prstGeom>
          <a:solidFill>
            <a:schemeClr val="bg2"/>
          </a:solidFill>
        </p:spPr>
        <p:txBody>
          <a:bodyPr vert="horz" wrap="square" rtlCol="0">
            <a:spAutoFit/>
          </a:bodyPr>
          <a:lstStyle/>
          <a:p>
            <a:pPr algn="ctr"/>
            <a:r>
              <a:rPr lang="zh-CN" altLang="en-US" sz="4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油指示</a:t>
            </a:r>
            <a:endPar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6892504" y="624704"/>
            <a:ext cx="3717987" cy="830997"/>
          </a:xfrm>
          <a:prstGeom prst="rect">
            <a:avLst/>
          </a:prstGeom>
          <a:solidFill>
            <a:schemeClr val="bg2"/>
          </a:solidFill>
        </p:spPr>
        <p:txBody>
          <a:bodyPr wrap="square" rtlCol="0">
            <a:spAutoFit/>
          </a:bodyPr>
          <a:lstStyle/>
          <a:p>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驱动组件流出的燃油，流过</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导流器</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，导流器是静止的，不与传动轴相联。导流器</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消除</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燃油流中所有的</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旋流和扰流</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p:txBody>
      </p:sp>
      <p:sp>
        <p:nvSpPr>
          <p:cNvPr id="6" name="文本框 5"/>
          <p:cNvSpPr txBox="1"/>
          <p:nvPr/>
        </p:nvSpPr>
        <p:spPr>
          <a:xfrm>
            <a:off x="134144" y="1040203"/>
            <a:ext cx="2691443" cy="1077218"/>
          </a:xfrm>
          <a:prstGeom prst="rect">
            <a:avLst/>
          </a:prstGeom>
          <a:solidFill>
            <a:schemeClr val="bg2"/>
          </a:solidFill>
        </p:spPr>
        <p:txBody>
          <a:bodyPr wrap="square" rtlCol="0">
            <a:spAutoFit/>
          </a:bodyPr>
          <a:lstStyle/>
          <a:p>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驱动组件</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，导流器和测量组件安装在轴上和芯体内。传感器驱动组件由内置涡轮，</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花瓣型阀</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和阀支撑锥组成</a:t>
            </a:r>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259662" y="5767123"/>
            <a:ext cx="5925477" cy="830997"/>
          </a:xfrm>
          <a:prstGeom prst="rect">
            <a:avLst/>
          </a:prstGeom>
          <a:solidFill>
            <a:schemeClr val="bg2"/>
          </a:solidFill>
        </p:spPr>
        <p:txBody>
          <a:bodyPr wrap="square" rtlCol="0">
            <a:spAutoFit/>
          </a:bodyPr>
          <a:lstStyle/>
          <a:p>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油流入驱动组件从切向孔流出，使驱动组件转动，安装在同一轴上的测量组件也随之转动。花瓣阀覆盖的旁通孔在高燃油流量时控制驱动组件的速度，从而限制流量传感器的旋转速度</a:t>
            </a:r>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83061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54" y="185738"/>
            <a:ext cx="11706225" cy="6486525"/>
          </a:xfrm>
          <a:prstGeom prst="rect">
            <a:avLst/>
          </a:prstGeom>
        </p:spPr>
      </p:pic>
      <p:sp>
        <p:nvSpPr>
          <p:cNvPr id="4" name="文本框 3"/>
          <p:cNvSpPr txBox="1"/>
          <p:nvPr/>
        </p:nvSpPr>
        <p:spPr>
          <a:xfrm>
            <a:off x="69881" y="74045"/>
            <a:ext cx="2819971" cy="769441"/>
          </a:xfrm>
          <a:prstGeom prst="rect">
            <a:avLst/>
          </a:prstGeom>
          <a:solidFill>
            <a:schemeClr val="bg2"/>
          </a:solidFill>
        </p:spPr>
        <p:txBody>
          <a:bodyPr vert="horz" wrap="square" rtlCol="0">
            <a:spAutoFit/>
          </a:bodyPr>
          <a:lstStyle/>
          <a:p>
            <a:pPr algn="ctr"/>
            <a:r>
              <a:rPr lang="zh-CN" altLang="en-US" sz="4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油指示</a:t>
            </a:r>
            <a:endPar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6929594" y="199398"/>
            <a:ext cx="4777985" cy="1323439"/>
          </a:xfrm>
          <a:prstGeom prst="rect">
            <a:avLst/>
          </a:prstGeom>
          <a:solidFill>
            <a:schemeClr val="bg2"/>
          </a:solidFill>
        </p:spPr>
        <p:txBody>
          <a:bodyPr wrap="square" rtlCol="0">
            <a:spAutoFit/>
          </a:bodyPr>
          <a:lstStyle/>
          <a:p>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驱动组件带动鼓筒转动，鼓筒通过扭力弹簧带动叶轮转动，而叶轮也试图使燃油转动。</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不同的燃油流量会导致扭力弹簧产生不同的压缩量</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，因此在鼓筒和叶轮之间会产生不同的</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相对角位移</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。鼓筒与叶轮之间的相对角位移与燃油质量流量相关联。</a:t>
            </a:r>
          </a:p>
        </p:txBody>
      </p:sp>
      <p:sp>
        <p:nvSpPr>
          <p:cNvPr id="7" name="文本框 6"/>
          <p:cNvSpPr txBox="1"/>
          <p:nvPr/>
        </p:nvSpPr>
        <p:spPr>
          <a:xfrm>
            <a:off x="138889" y="955179"/>
            <a:ext cx="2664693" cy="1815882"/>
          </a:xfrm>
          <a:prstGeom prst="rect">
            <a:avLst/>
          </a:prstGeom>
          <a:solidFill>
            <a:schemeClr val="bg2"/>
          </a:solidFill>
        </p:spPr>
        <p:txBody>
          <a:bodyPr wrap="square" rtlCol="0">
            <a:spAutoFit/>
          </a:bodyPr>
          <a:lstStyle/>
          <a:p>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油流入驱动组件从切向孔流出，使驱动组件转动，安装在同一轴上的测量组件也随之转动。花瓣阀覆盖的旁通孔在高燃油流量时控制驱动组件的速度，从而限制流量传感器的旋转速度</a:t>
            </a:r>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138889" y="5841266"/>
            <a:ext cx="5977236" cy="830997"/>
          </a:xfrm>
          <a:prstGeom prst="rect">
            <a:avLst/>
          </a:prstGeom>
          <a:solidFill>
            <a:schemeClr val="bg2"/>
          </a:solidFill>
        </p:spPr>
        <p:txBody>
          <a:bodyPr wrap="square" rtlCol="0">
            <a:spAutoFit/>
          </a:bodyPr>
          <a:lstStyle/>
          <a:p>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测量组件包括一个</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叶轮</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和一个</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鼓筒</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。鼓筒与驱动组件</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同轴连接</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，并且与驱动组件以相同的速度转动。叶轮的轴承支撑在传动轴上，叶轮通过</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扭力弹簧</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连接到鼓筒上，使叶轮可以相对于鼓筒转动</a:t>
            </a:r>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68648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54" y="185738"/>
            <a:ext cx="11706225" cy="6486525"/>
          </a:xfrm>
          <a:prstGeom prst="rect">
            <a:avLst/>
          </a:prstGeom>
        </p:spPr>
      </p:pic>
      <p:sp>
        <p:nvSpPr>
          <p:cNvPr id="4" name="文本框 3"/>
          <p:cNvSpPr txBox="1"/>
          <p:nvPr/>
        </p:nvSpPr>
        <p:spPr>
          <a:xfrm>
            <a:off x="69881" y="74045"/>
            <a:ext cx="2819971" cy="769441"/>
          </a:xfrm>
          <a:prstGeom prst="rect">
            <a:avLst/>
          </a:prstGeom>
          <a:solidFill>
            <a:schemeClr val="bg2"/>
          </a:solidFill>
        </p:spPr>
        <p:txBody>
          <a:bodyPr vert="horz" wrap="square" rtlCol="0">
            <a:spAutoFit/>
          </a:bodyPr>
          <a:lstStyle/>
          <a:p>
            <a:pPr algn="ctr"/>
            <a:r>
              <a:rPr lang="zh-CN" altLang="en-US" sz="4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油指示</a:t>
            </a:r>
            <a:endPar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6717136" y="293459"/>
            <a:ext cx="5073381" cy="1323439"/>
          </a:xfrm>
          <a:prstGeom prst="rect">
            <a:avLst/>
          </a:prstGeom>
          <a:solidFill>
            <a:schemeClr val="bg2"/>
          </a:solidFill>
        </p:spPr>
        <p:txBody>
          <a:bodyPr wrap="square" rtlCol="0">
            <a:spAutoFit/>
          </a:bodyPr>
          <a:lstStyle/>
          <a:p>
            <a:r>
              <a:rPr lang="en-US" altLang="zh-CN"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测量起始脉冲和终止脉冲之间的时间差， 并计算燃油质量流量。</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当燃油质量流量较低时，二个脉冲间的时间差也较小</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，在显示组件（</a:t>
            </a:r>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DU</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）上显示为低燃油流量。当燃油质量流量升高时，二个脉冲间的时间差也增大，较大的时间差在</a:t>
            </a:r>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DU</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上显示的燃油质量流量就越高</a:t>
            </a:r>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84292" y="955179"/>
            <a:ext cx="2702040" cy="2308324"/>
          </a:xfrm>
          <a:prstGeom prst="rect">
            <a:avLst/>
          </a:prstGeom>
          <a:solidFill>
            <a:schemeClr val="bg2"/>
          </a:solidFill>
        </p:spPr>
        <p:txBody>
          <a:bodyPr wrap="square" rtlCol="0">
            <a:spAutoFit/>
          </a:bodyPr>
          <a:lstStyle/>
          <a:p>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驱动组件带动鼓筒转动，鼓筒通过扭力弹簧带动叶轮转动，而叶轮也试图使燃油转动。</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不同的燃油流量会导致扭力弹簧产生不同的压缩量</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，因此在鼓筒和叶轮之间会产生不同的</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相对角位移</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。鼓筒与叶轮之间的相对角位移与燃油质量流量相关联。</a:t>
            </a:r>
          </a:p>
        </p:txBody>
      </p:sp>
      <p:sp>
        <p:nvSpPr>
          <p:cNvPr id="10" name="文本框 9"/>
          <p:cNvSpPr txBox="1"/>
          <p:nvPr/>
        </p:nvSpPr>
        <p:spPr>
          <a:xfrm>
            <a:off x="84292" y="5706738"/>
            <a:ext cx="6618433" cy="1077218"/>
          </a:xfrm>
          <a:prstGeom prst="rect">
            <a:avLst/>
          </a:prstGeom>
          <a:solidFill>
            <a:schemeClr val="bg2"/>
          </a:solidFill>
        </p:spPr>
        <p:txBody>
          <a:bodyPr wrap="square" rtlCol="0">
            <a:spAutoFit/>
          </a:bodyPr>
          <a:lstStyle/>
          <a:p>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鼓筒和叶轮上各安装有</a:t>
            </a:r>
            <a:r>
              <a:rPr lang="en-US" altLang="zh-CN"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个磁铁</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，它们相对安装（相隔</a:t>
            </a:r>
            <a:r>
              <a:rPr lang="en-US" altLang="zh-CN"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180</a:t>
            </a:r>
            <a:r>
              <a:rPr lang="en-US" altLang="zh-CN"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角</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）。当鼓轮和叶片转动时，当磁铁通过各自的感应线圈时，会产生一个</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电脉冲</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，一个脉冲成为</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起始脉冲</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，另一个则成为</a:t>
            </a:r>
            <a:r>
              <a:rPr lang="zh-CN" altLang="en-US" sz="1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终止脉冲</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。根据鼓筒和叶轮电脉冲之间的时间差可以确定相对角位移，它与燃油流量成比例</a:t>
            </a:r>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23364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00580" y="0"/>
            <a:ext cx="11190840" cy="6858000"/>
          </a:xfrm>
          <a:prstGeom prst="rect">
            <a:avLst/>
          </a:prstGeom>
        </p:spPr>
      </p:pic>
      <p:sp>
        <p:nvSpPr>
          <p:cNvPr id="3" name="文本框 2"/>
          <p:cNvSpPr txBox="1"/>
          <p:nvPr/>
        </p:nvSpPr>
        <p:spPr>
          <a:xfrm>
            <a:off x="121637" y="91297"/>
            <a:ext cx="2819971" cy="769441"/>
          </a:xfrm>
          <a:prstGeom prst="rect">
            <a:avLst/>
          </a:prstGeom>
          <a:solidFill>
            <a:schemeClr val="bg2"/>
          </a:solidFill>
        </p:spPr>
        <p:txBody>
          <a:bodyPr vert="horz" wrap="square" rtlCol="0">
            <a:spAutoFit/>
          </a:bodyPr>
          <a:lstStyle/>
          <a:p>
            <a:pPr algn="ctr"/>
            <a:r>
              <a:rPr lang="zh-CN" altLang="en-US" sz="4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油指示</a:t>
            </a:r>
            <a:endPar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3120792" y="91297"/>
            <a:ext cx="3487042" cy="1077218"/>
          </a:xfrm>
          <a:prstGeom prst="rect">
            <a:avLst/>
          </a:prstGeom>
          <a:solidFill>
            <a:schemeClr val="bg2"/>
          </a:solidFill>
        </p:spPr>
        <p:txBody>
          <a:bodyPr wrap="square" rtlCol="0">
            <a:spAutoFit/>
          </a:bodyPr>
          <a:lstStyle/>
          <a:p>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监控发动机上的燃油滤压差电门。压差电门测量燃油滤进口和出口之间的压力差。如果压力差过</a:t>
            </a:r>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旁通信号通过</a:t>
            </a:r>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传送到</a:t>
            </a:r>
            <a:r>
              <a:rPr lang="en-US" altLang="zh-CN"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CDS/DEU</a:t>
            </a:r>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圆角矩形 4"/>
          <p:cNvSpPr/>
          <p:nvPr/>
        </p:nvSpPr>
        <p:spPr>
          <a:xfrm>
            <a:off x="4701395" y="5522702"/>
            <a:ext cx="1190447" cy="118002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701395" y="1690777"/>
            <a:ext cx="2587926" cy="1777042"/>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80833" y="1459944"/>
            <a:ext cx="1902657" cy="461665"/>
          </a:xfrm>
          <a:prstGeom prst="rect">
            <a:avLst/>
          </a:prstGeom>
          <a:solidFill>
            <a:schemeClr val="bg2"/>
          </a:solidFill>
        </p:spPr>
        <p:txBody>
          <a:bodyPr wrap="square" rtlCol="0">
            <a:spAutoFit/>
          </a:bodyPr>
          <a:lstStyle/>
          <a:p>
            <a:pPr algn="ctr"/>
            <a:r>
              <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11.5PSID</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633422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8224" cy="6858000"/>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15221" b="10067"/>
          <a:stretch/>
        </p:blipFill>
        <p:spPr>
          <a:xfrm>
            <a:off x="7644811" y="84567"/>
            <a:ext cx="4414917" cy="3236603"/>
          </a:xfrm>
          <a:prstGeom prst="rect">
            <a:avLst/>
          </a:prstGeom>
        </p:spPr>
      </p:pic>
    </p:spTree>
    <p:extLst>
      <p:ext uri="{BB962C8B-B14F-4D97-AF65-F5344CB8AC3E}">
        <p14:creationId xmlns:p14="http://schemas.microsoft.com/office/powerpoint/2010/main" val="4248028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燃油滤压差电门</a:t>
            </a:r>
          </a:p>
        </p:txBody>
      </p:sp>
      <p:sp>
        <p:nvSpPr>
          <p:cNvPr id="3" name="内容占位符 2"/>
          <p:cNvSpPr>
            <a:spLocks noGrp="1"/>
          </p:cNvSpPr>
          <p:nvPr>
            <p:ph idx="1"/>
          </p:nvPr>
        </p:nvSpPr>
        <p:spPr/>
        <p:txBody>
          <a:bodyPr>
            <a:normAutofit/>
          </a:bodyPr>
          <a:lstStyle/>
          <a:p>
            <a:r>
              <a:rPr lang="zh-CN" altLang="en-US" dirty="0" smtClean="0"/>
              <a:t>压</a:t>
            </a:r>
            <a:r>
              <a:rPr lang="zh-CN" altLang="en-US" dirty="0"/>
              <a:t>差电门组件通过电门提供数据到</a:t>
            </a:r>
            <a:r>
              <a:rPr lang="en-US" altLang="zh-CN" dirty="0"/>
              <a:t>EEC</a:t>
            </a:r>
            <a:r>
              <a:rPr lang="zh-CN" altLang="en-US" dirty="0"/>
              <a:t>通道</a:t>
            </a:r>
            <a:r>
              <a:rPr lang="en-US" altLang="zh-CN" dirty="0"/>
              <a:t>A</a:t>
            </a:r>
            <a:r>
              <a:rPr lang="zh-CN" altLang="en-US" dirty="0"/>
              <a:t>和</a:t>
            </a:r>
            <a:r>
              <a:rPr lang="en-US" altLang="zh-CN" dirty="0"/>
              <a:t>B</a:t>
            </a:r>
            <a:r>
              <a:rPr lang="zh-CN" altLang="en-US" dirty="0" smtClean="0"/>
              <a:t>。</a:t>
            </a:r>
            <a:endParaRPr lang="en-US" altLang="zh-CN" dirty="0" smtClean="0"/>
          </a:p>
          <a:p>
            <a:r>
              <a:rPr lang="zh-CN" altLang="en-US" dirty="0" smtClean="0"/>
              <a:t>如</a:t>
            </a:r>
            <a:r>
              <a:rPr lang="zh-CN" altLang="en-US" dirty="0"/>
              <a:t>果主燃油滤堵塞导致进、出口压力差超过</a:t>
            </a:r>
            <a:r>
              <a:rPr lang="en-US" altLang="zh-CN" dirty="0"/>
              <a:t>11.5 </a:t>
            </a:r>
            <a:r>
              <a:rPr lang="en-US" altLang="zh-CN" dirty="0" err="1"/>
              <a:t>psid</a:t>
            </a:r>
            <a:r>
              <a:rPr lang="zh-CN" altLang="en-US" dirty="0"/>
              <a:t>，压差电门闭合。</a:t>
            </a:r>
            <a:r>
              <a:rPr lang="en-US" altLang="zh-CN" dirty="0"/>
              <a:t>EEC</a:t>
            </a:r>
            <a:r>
              <a:rPr lang="zh-CN" altLang="en-US" dirty="0"/>
              <a:t>将信号发送到</a:t>
            </a:r>
            <a:r>
              <a:rPr lang="en-US" altLang="zh-CN" dirty="0"/>
              <a:t>DEU</a:t>
            </a:r>
            <a:r>
              <a:rPr lang="zh-CN" altLang="en-US" dirty="0"/>
              <a:t>。</a:t>
            </a:r>
            <a:r>
              <a:rPr lang="en-US" altLang="zh-CN" dirty="0"/>
              <a:t>DEU</a:t>
            </a:r>
            <a:r>
              <a:rPr lang="zh-CN" altLang="en-US" dirty="0"/>
              <a:t>接地，使琥珀色</a:t>
            </a:r>
            <a:r>
              <a:rPr lang="en-US" altLang="zh-CN" dirty="0"/>
              <a:t>FILTER BYPASS</a:t>
            </a:r>
            <a:r>
              <a:rPr lang="zh-CN" altLang="en-US" dirty="0"/>
              <a:t>（油滤旁通）灯和 </a:t>
            </a:r>
            <a:r>
              <a:rPr lang="en-US" altLang="zh-CN" dirty="0"/>
              <a:t>MASTER CAUTION</a:t>
            </a:r>
            <a:r>
              <a:rPr lang="zh-CN" altLang="en-US" dirty="0"/>
              <a:t>（主警戒）灯亮</a:t>
            </a:r>
            <a:r>
              <a:rPr lang="zh-CN" altLang="en-US" dirty="0" smtClean="0"/>
              <a:t>。</a:t>
            </a:r>
            <a:endParaRPr lang="zh-CN" altLang="en-US" dirty="0"/>
          </a:p>
        </p:txBody>
      </p:sp>
    </p:spTree>
    <p:extLst>
      <p:ext uri="{BB962C8B-B14F-4D97-AF65-F5344CB8AC3E}">
        <p14:creationId xmlns:p14="http://schemas.microsoft.com/office/powerpoint/2010/main" val="3295380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燃油滤压差电门</a:t>
            </a:r>
          </a:p>
        </p:txBody>
      </p:sp>
      <p:sp>
        <p:nvSpPr>
          <p:cNvPr id="3" name="内容占位符 2"/>
          <p:cNvSpPr>
            <a:spLocks noGrp="1"/>
          </p:cNvSpPr>
          <p:nvPr>
            <p:ph idx="1"/>
          </p:nvPr>
        </p:nvSpPr>
        <p:spPr/>
        <p:txBody>
          <a:bodyPr>
            <a:normAutofit/>
          </a:bodyPr>
          <a:lstStyle/>
          <a:p>
            <a:r>
              <a:rPr lang="zh-CN" altLang="en-US" dirty="0"/>
              <a:t>如果压力差持续增加，则燃油滤旁通阀打开</a:t>
            </a:r>
            <a:r>
              <a:rPr lang="zh-CN" altLang="en-US" dirty="0" smtClean="0"/>
              <a:t>。</a:t>
            </a:r>
            <a:endParaRPr lang="en-US" altLang="zh-CN" dirty="0" smtClean="0"/>
          </a:p>
          <a:p>
            <a:r>
              <a:rPr lang="zh-CN" altLang="en-US" dirty="0" smtClean="0"/>
              <a:t>如</a:t>
            </a:r>
            <a:r>
              <a:rPr lang="zh-CN" altLang="en-US" dirty="0"/>
              <a:t>果燃油滤压差电门信号不一致，仅当飞机在地面超过</a:t>
            </a:r>
            <a:r>
              <a:rPr lang="en-US" altLang="zh-CN" dirty="0"/>
              <a:t>90</a:t>
            </a:r>
            <a:r>
              <a:rPr lang="zh-CN" altLang="en-US" dirty="0"/>
              <a:t>秒后</a:t>
            </a:r>
            <a:r>
              <a:rPr lang="en-US" altLang="zh-CN" dirty="0"/>
              <a:t>EEC</a:t>
            </a:r>
            <a:r>
              <a:rPr lang="zh-CN" altLang="en-US" dirty="0"/>
              <a:t>才向</a:t>
            </a:r>
            <a:r>
              <a:rPr lang="en-US" altLang="zh-CN" dirty="0"/>
              <a:t>DEU</a:t>
            </a:r>
            <a:r>
              <a:rPr lang="zh-CN" altLang="en-US" dirty="0"/>
              <a:t>发送信号</a:t>
            </a:r>
            <a:r>
              <a:rPr lang="zh-CN" altLang="en-US" dirty="0" smtClean="0"/>
              <a:t>。</a:t>
            </a:r>
            <a:endParaRPr lang="en-US" altLang="zh-CN" dirty="0" smtClean="0"/>
          </a:p>
          <a:p>
            <a:r>
              <a:rPr lang="zh-CN" altLang="en-US" dirty="0" smtClean="0"/>
              <a:t>飞</a:t>
            </a:r>
            <a:r>
              <a:rPr lang="zh-CN" altLang="en-US" dirty="0"/>
              <a:t>机着陆后如</a:t>
            </a:r>
            <a:r>
              <a:rPr lang="en-US" altLang="zh-CN" dirty="0"/>
              <a:t>FILTER BYPASS</a:t>
            </a:r>
            <a:r>
              <a:rPr lang="zh-CN" altLang="en-US" dirty="0"/>
              <a:t>灯亮，则通过控制显示组件</a:t>
            </a:r>
            <a:r>
              <a:rPr lang="en-US" altLang="zh-CN" dirty="0"/>
              <a:t>(CDU)</a:t>
            </a:r>
            <a:r>
              <a:rPr lang="zh-CN" altLang="en-US" dirty="0"/>
              <a:t>中的发动机维护页面，查寻</a:t>
            </a:r>
            <a:r>
              <a:rPr lang="en-US" altLang="zh-CN" dirty="0"/>
              <a:t>FUEL FILTER SIGNALS DISAGREE</a:t>
            </a:r>
            <a:r>
              <a:rPr lang="zh-CN" altLang="en-US" dirty="0"/>
              <a:t>（燃油滤信号不一致）信息</a:t>
            </a:r>
            <a:r>
              <a:rPr lang="zh-CN" altLang="en-US" dirty="0" smtClean="0"/>
              <a:t>。</a:t>
            </a:r>
            <a:endParaRPr lang="en-US" altLang="zh-CN" dirty="0" smtClean="0"/>
          </a:p>
          <a:p>
            <a:r>
              <a:rPr lang="zh-CN" altLang="en-US" dirty="0" smtClean="0"/>
              <a:t>如</a:t>
            </a:r>
            <a:r>
              <a:rPr lang="zh-CN" altLang="en-US" dirty="0"/>
              <a:t>果查询不到相关信息，则根据维修手册更换燃油滤；如果查询到信息，则使用故障隔离手册</a:t>
            </a:r>
            <a:r>
              <a:rPr lang="en-US" altLang="zh-CN" dirty="0"/>
              <a:t>FIM</a:t>
            </a:r>
            <a:r>
              <a:rPr lang="zh-CN" altLang="en-US" dirty="0"/>
              <a:t>进行燃油滤堵塞指示系统排故。</a:t>
            </a:r>
          </a:p>
        </p:txBody>
      </p:sp>
    </p:spTree>
    <p:extLst>
      <p:ext uri="{BB962C8B-B14F-4D97-AF65-F5344CB8AC3E}">
        <p14:creationId xmlns:p14="http://schemas.microsoft.com/office/powerpoint/2010/main" val="530890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发动机阀门关闭灯（蓝色）</a:t>
            </a:r>
            <a:endParaRPr lang="zh-CN" altLang="en-US" dirty="0"/>
          </a:p>
        </p:txBody>
      </p:sp>
      <p:sp>
        <p:nvSpPr>
          <p:cNvPr id="3" name="内容占位符 2"/>
          <p:cNvSpPr>
            <a:spLocks noGrp="1"/>
          </p:cNvSpPr>
          <p:nvPr>
            <p:ph idx="1"/>
          </p:nvPr>
        </p:nvSpPr>
        <p:spPr/>
        <p:txBody>
          <a:bodyPr/>
          <a:lstStyle/>
          <a:p>
            <a:r>
              <a:rPr lang="zh-CN" altLang="en-US" dirty="0"/>
              <a:t>液压机械装置（</a:t>
            </a:r>
            <a:r>
              <a:rPr lang="en-US" altLang="zh-CN" dirty="0"/>
              <a:t>HMU</a:t>
            </a:r>
            <a:r>
              <a:rPr lang="zh-CN" altLang="en-US" dirty="0"/>
              <a:t>）中高压关断阀（</a:t>
            </a:r>
            <a:r>
              <a:rPr lang="en-US" altLang="zh-CN" dirty="0"/>
              <a:t>HPSOV</a:t>
            </a:r>
            <a:r>
              <a:rPr lang="zh-CN" altLang="en-US" dirty="0"/>
              <a:t>）的打开和关闭，控制计量燃油的通断</a:t>
            </a:r>
            <a:r>
              <a:rPr lang="zh-CN" altLang="en-US" dirty="0" smtClean="0"/>
              <a:t>。</a:t>
            </a:r>
            <a:endParaRPr lang="en-US" altLang="zh-CN" dirty="0" smtClean="0"/>
          </a:p>
          <a:p>
            <a:r>
              <a:rPr lang="en-US" altLang="zh-CN" dirty="0" smtClean="0"/>
              <a:t>P5</a:t>
            </a:r>
            <a:r>
              <a:rPr lang="zh-CN" altLang="en-US" dirty="0"/>
              <a:t>板上蓝色的</a:t>
            </a:r>
            <a:r>
              <a:rPr lang="en-US" altLang="zh-CN" dirty="0"/>
              <a:t>ENGINE VALVE CLOSED</a:t>
            </a:r>
            <a:r>
              <a:rPr lang="zh-CN" altLang="en-US" dirty="0"/>
              <a:t>（发动机阀关闭）灯可以显示</a:t>
            </a:r>
            <a:r>
              <a:rPr lang="en-US" altLang="zh-CN" dirty="0"/>
              <a:t>HPSOV</a:t>
            </a:r>
            <a:r>
              <a:rPr lang="zh-CN" altLang="en-US" dirty="0"/>
              <a:t>的位置</a:t>
            </a:r>
            <a:r>
              <a:rPr lang="zh-CN" altLang="en-US" dirty="0" smtClean="0"/>
              <a:t>。</a:t>
            </a:r>
            <a:endParaRPr lang="en-US" altLang="zh-CN" dirty="0" smtClean="0"/>
          </a:p>
          <a:p>
            <a:r>
              <a:rPr lang="en-US" altLang="zh-CN" dirty="0" smtClean="0"/>
              <a:t>ENGINE </a:t>
            </a:r>
            <a:r>
              <a:rPr lang="en-US" altLang="zh-CN" dirty="0"/>
              <a:t>VALVE CLOSED</a:t>
            </a:r>
            <a:r>
              <a:rPr lang="zh-CN" altLang="en-US" dirty="0"/>
              <a:t>灯有三种显示模式：明亮，暗亮（弱光）和熄灭</a:t>
            </a:r>
            <a:r>
              <a:rPr lang="zh-CN" altLang="en-US" dirty="0" smtClean="0"/>
              <a:t>。</a:t>
            </a:r>
            <a:endParaRPr lang="en-US" altLang="zh-CN" dirty="0" smtClean="0"/>
          </a:p>
          <a:p>
            <a:r>
              <a:rPr lang="zh-CN" altLang="en-US" dirty="0" smtClean="0"/>
              <a:t>当</a:t>
            </a:r>
            <a:r>
              <a:rPr lang="en-US" altLang="zh-CN" dirty="0"/>
              <a:t>HPSOV</a:t>
            </a:r>
            <a:r>
              <a:rPr lang="zh-CN" altLang="en-US" dirty="0"/>
              <a:t>关闭时</a:t>
            </a:r>
            <a:r>
              <a:rPr lang="en-US" altLang="zh-CN" dirty="0"/>
              <a:t>,</a:t>
            </a:r>
            <a:r>
              <a:rPr lang="zh-CN" altLang="en-US" dirty="0"/>
              <a:t>灯转为暗亮（弱光）；当</a:t>
            </a:r>
            <a:r>
              <a:rPr lang="en-US" altLang="zh-CN" dirty="0"/>
              <a:t>HPSOV</a:t>
            </a:r>
            <a:r>
              <a:rPr lang="zh-CN" altLang="en-US" dirty="0"/>
              <a:t>打开时，灯熄灭；当</a:t>
            </a:r>
            <a:r>
              <a:rPr lang="en-US" altLang="zh-CN" dirty="0"/>
              <a:t>HPSOV</a:t>
            </a:r>
            <a:r>
              <a:rPr lang="zh-CN" altLang="en-US" dirty="0"/>
              <a:t>位置和指令活门位置不一致时，灯明亮。</a:t>
            </a:r>
          </a:p>
        </p:txBody>
      </p:sp>
    </p:spTree>
    <p:extLst>
      <p:ext uri="{BB962C8B-B14F-4D97-AF65-F5344CB8AC3E}">
        <p14:creationId xmlns:p14="http://schemas.microsoft.com/office/powerpoint/2010/main" val="575938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57199" y="0"/>
            <a:ext cx="11077601" cy="6858000"/>
          </a:xfrm>
          <a:prstGeom prst="rect">
            <a:avLst/>
          </a:prstGeom>
        </p:spPr>
      </p:pic>
      <p:sp>
        <p:nvSpPr>
          <p:cNvPr id="4" name="文本框 3"/>
          <p:cNvSpPr txBox="1"/>
          <p:nvPr/>
        </p:nvSpPr>
        <p:spPr>
          <a:xfrm>
            <a:off x="126312" y="65417"/>
            <a:ext cx="861774" cy="2690005"/>
          </a:xfrm>
          <a:prstGeom prst="rect">
            <a:avLst/>
          </a:prstGeom>
          <a:solidFill>
            <a:schemeClr val="bg2"/>
          </a:solidFill>
        </p:spPr>
        <p:txBody>
          <a:bodyPr vert="eaVert" wrap="square" rtlCol="0">
            <a:spAutoFit/>
          </a:bodyPr>
          <a:lstStyle/>
          <a:p>
            <a:pPr algn="ctr"/>
            <a:r>
              <a:rPr lang="zh-CN" altLang="en-US" sz="4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油指示</a:t>
            </a:r>
            <a:endParaRPr lang="zh-CN" altLang="en-US" sz="4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4193342" y="2365718"/>
            <a:ext cx="1902657" cy="461665"/>
          </a:xfrm>
          <a:prstGeom prst="rect">
            <a:avLst/>
          </a:prstGeom>
          <a:solidFill>
            <a:schemeClr val="bg2"/>
          </a:solidFill>
        </p:spPr>
        <p:txBody>
          <a:bodyPr wrap="square" rtlCol="0">
            <a:spAutoFit/>
          </a:bodyPr>
          <a:lstStyle/>
          <a:p>
            <a:pPr algn="ct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滤旁通灯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4365870" y="1252911"/>
            <a:ext cx="2362733" cy="461665"/>
          </a:xfrm>
          <a:prstGeom prst="rect">
            <a:avLst/>
          </a:prstGeom>
          <a:solidFill>
            <a:schemeClr val="bg2"/>
          </a:solidFill>
        </p:spPr>
        <p:txBody>
          <a:bodyPr wrap="square" rtlCol="0">
            <a:spAutoFit/>
          </a:bodyPr>
          <a:lstStyle/>
          <a:p>
            <a:pPr algn="ct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发动机阀关闭灯</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773440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826" y="1021887"/>
            <a:ext cx="5698347" cy="4814225"/>
          </a:xfrm>
          <a:prstGeom prst="rect">
            <a:avLst/>
          </a:prstGeom>
        </p:spPr>
      </p:pic>
      <p:sp>
        <p:nvSpPr>
          <p:cNvPr id="3" name="文本框 2"/>
          <p:cNvSpPr txBox="1"/>
          <p:nvPr/>
        </p:nvSpPr>
        <p:spPr>
          <a:xfrm>
            <a:off x="7234280" y="5636644"/>
            <a:ext cx="462704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2018.9.9</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20485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840" y="0"/>
            <a:ext cx="9698224" cy="6858000"/>
          </a:xfrm>
          <a:prstGeom prst="rect">
            <a:avLst/>
          </a:prstGeom>
        </p:spPr>
      </p:pic>
      <p:sp>
        <p:nvSpPr>
          <p:cNvPr id="3" name="文本框 2"/>
          <p:cNvSpPr txBox="1"/>
          <p:nvPr/>
        </p:nvSpPr>
        <p:spPr>
          <a:xfrm>
            <a:off x="7660255" y="2723115"/>
            <a:ext cx="4114801" cy="2862322"/>
          </a:xfrm>
          <a:prstGeom prst="rect">
            <a:avLst/>
          </a:prstGeom>
          <a:solidFill>
            <a:schemeClr val="bg2"/>
          </a:solidFill>
        </p:spPr>
        <p:txBody>
          <a:bodyPr wrap="square" rtlCol="0">
            <a:spAutoFit/>
          </a:bodyPr>
          <a:lstStyle/>
          <a:p>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飞机燃油系统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低压泵</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滑油冷却</a:t>
            </a:r>
            <a:r>
              <a:rPr lang="zh-CN"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燃油泵组件（高压泵）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高压燃油，然后分成两路</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一路高压燃油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自洗油滤</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服燃油加温器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HUM</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伺服燃油</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服系统</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二路高压燃</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燃油流量传感器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油喷嘴油滤</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燃油总管</a:t>
            </a:r>
            <a:r>
              <a:rPr lang="zh-CN"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油喷嘴。</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79900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 y="193663"/>
            <a:ext cx="7472776" cy="6366370"/>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5962" t="1384" r="1582"/>
          <a:stretch/>
        </p:blipFill>
        <p:spPr>
          <a:xfrm>
            <a:off x="7422689" y="1560987"/>
            <a:ext cx="4519003" cy="3821896"/>
          </a:xfrm>
          <a:prstGeom prst="rect">
            <a:avLst/>
          </a:prstGeom>
        </p:spPr>
      </p:pic>
      <p:sp>
        <p:nvSpPr>
          <p:cNvPr id="6" name="下箭头 5"/>
          <p:cNvSpPr/>
          <p:nvPr/>
        </p:nvSpPr>
        <p:spPr>
          <a:xfrm rot="3184765">
            <a:off x="6528626" y="4782022"/>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rot="5813909">
            <a:off x="4846475" y="5231874"/>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5813909">
            <a:off x="3777220" y="4821248"/>
            <a:ext cx="345057" cy="302017"/>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680244" y="5636703"/>
            <a:ext cx="4261448" cy="923330"/>
          </a:xfrm>
          <a:prstGeom prst="rect">
            <a:avLst/>
          </a:prstGeom>
          <a:solidFill>
            <a:schemeClr val="bg2"/>
          </a:solidFill>
        </p:spPr>
        <p:txBody>
          <a:bodyPr wrap="square" rtlCol="0">
            <a:spAutoFit/>
          </a:bodyPr>
          <a:lstStyle/>
          <a:p>
            <a:pPr algn="ctr"/>
            <a:r>
              <a:rPr lang="en-US" altLang="zh-CN"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sz="5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旁通路</a:t>
            </a:r>
          </a:p>
        </p:txBody>
      </p:sp>
    </p:spTree>
    <p:extLst>
      <p:ext uri="{BB962C8B-B14F-4D97-AF65-F5344CB8AC3E}">
        <p14:creationId xmlns:p14="http://schemas.microsoft.com/office/powerpoint/2010/main" val="15728316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TotalTime>
  <Words>8365</Words>
  <Application>Microsoft Office PowerPoint</Application>
  <PresentationFormat>宽屏</PresentationFormat>
  <Paragraphs>296</Paragraphs>
  <Slides>74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74</vt:i4>
      </vt:variant>
    </vt:vector>
  </HeadingPairs>
  <TitlesOfParts>
    <vt:vector size="81" baseType="lpstr">
      <vt:lpstr>方正超粗黑_GBK</vt:lpstr>
      <vt:lpstr>宋体</vt:lpstr>
      <vt:lpstr>Arial</vt:lpstr>
      <vt:lpstr>Calibri</vt:lpstr>
      <vt:lpstr>Calibri Light</vt:lpstr>
      <vt:lpstr>Symbol</vt:lpstr>
      <vt:lpstr>Office 主题</vt:lpstr>
      <vt:lpstr>CFM56-7B</vt:lpstr>
      <vt:lpstr>发动机燃油和控制系统</vt:lpstr>
      <vt:lpstr>§6.1 发动机燃油分配系统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燃油泵主要有下列作用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燃油滤的拆装检查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两种燃油喷嘴</vt:lpstr>
      <vt:lpstr>PowerPoint 演示文稿</vt:lpstr>
      <vt:lpstr>燃油指示系统</vt:lpstr>
      <vt:lpstr>燃油指示系统</vt:lpstr>
      <vt:lpstr>PowerPoint 演示文稿</vt:lpstr>
      <vt:lpstr>PowerPoint 演示文稿</vt:lpstr>
      <vt:lpstr>§6.4.1 燃油流量及消耗量指示</vt:lpstr>
      <vt:lpstr>PowerPoint 演示文稿</vt:lpstr>
      <vt:lpstr>PowerPoint 演示文稿</vt:lpstr>
      <vt:lpstr>PowerPoint 演示文稿</vt:lpstr>
      <vt:lpstr>PowerPoint 演示文稿</vt:lpstr>
      <vt:lpstr>燃油滤压差电门</vt:lpstr>
      <vt:lpstr>燃油滤压差电门</vt:lpstr>
      <vt:lpstr>发动机阀门关闭灯（蓝色）</vt:lpstr>
      <vt:lpstr>PowerPoint 演示文稿</vt:lpstr>
      <vt:lpstr>PowerPoint 演示文稿</vt:lpstr>
    </vt:vector>
  </TitlesOfParts>
  <Company>XiTongPan.Com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220</cp:revision>
  <dcterms:created xsi:type="dcterms:W3CDTF">2018-09-08T22:34:02Z</dcterms:created>
  <dcterms:modified xsi:type="dcterms:W3CDTF">2018-09-16T02:53:44Z</dcterms:modified>
</cp:coreProperties>
</file>